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21"/>
  </p:notes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2"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73"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28CAC-ED4D-4A4A-B08A-E3EE4B4F924B}" type="datetimeFigureOut">
              <a:rPr lang="en-US" smtClean="0"/>
              <a:pPr/>
              <a:t>4/25/2014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069D6-B207-4780-8AD3-82033424B20A}" type="slidenum">
              <a:rPr lang="en-CA" smtClean="0"/>
              <a:pPr/>
              <a:t>‹#›</a:t>
            </a:fld>
            <a:endParaRPr lang="en-CA"/>
          </a:p>
        </p:txBody>
      </p:sp>
    </p:spTree>
    <p:extLst>
      <p:ext uri="{BB962C8B-B14F-4D97-AF65-F5344CB8AC3E}">
        <p14:creationId xmlns:p14="http://schemas.microsoft.com/office/powerpoint/2010/main" val="184247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B3A843E-0D3D-4F26-81E5-B1682924474E}" type="slidenum">
              <a:rPr lang="en-CA" smtClean="0"/>
              <a:pPr/>
              <a:t>16</a:t>
            </a:fld>
            <a:endParaRPr lang="en-CA"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cs typeface="Times New Roman" pitchFamily="18" charset="0"/>
              </a:rPr>
              <a:t>Wurman, R.S. Information Anxiety 2 – comments that “society tells us that knowing everything is more important than understanding it.” P. 22  He goes on to suggest that understanding takes place </a:t>
            </a:r>
            <a:endParaRPr lang="en-CA" smtClean="0">
              <a:cs typeface="Times New Roman" pitchFamily="18" charset="0"/>
            </a:endParaRPr>
          </a:p>
          <a:p>
            <a:pPr eaLnBrk="1" hangingPunct="1"/>
            <a:r>
              <a:rPr lang="en-US" smtClean="0">
                <a:cs typeface="Times New Roman" pitchFamily="18" charset="0"/>
              </a:rPr>
              <a:t>only after you go through certain processes and meet certain conditions….you have an interest in receiving the information (what’s in it for me), you uncover a structure or framework to organize it, you relate the information to ideas that you already understand and you test information against those ideas and examine it from various perspectives. (reflective practices, Dewey)</a:t>
            </a:r>
          </a:p>
          <a:p>
            <a:pPr eaLnBrk="1" hangingPunct="1"/>
            <a:endParaRPr lang="en-US" smtClean="0">
              <a:cs typeface="Times New Roman" pitchFamily="18" charset="0"/>
            </a:endParaRPr>
          </a:p>
          <a:p>
            <a:pPr eaLnBrk="1" hangingPunct="1"/>
            <a:r>
              <a:rPr lang="en-US" smtClean="0">
                <a:cs typeface="Times New Roman" pitchFamily="18" charset="0"/>
              </a:rPr>
              <a:t>High Structure versus low structure – Greenglass (1979) work explored the relationship between cognitive orientation (measured by CL) and structure of presentation in a learning environment (non-directed discovery mode – low structure versus guided or directed mode – high structure).  Low CL did better (scored higher) in high structured environment when compared with low level of structure.  The data did not support a relationship between high CL’s and the degree of structure – predictions concerning learner’s preferences for structure were not confirmed.  Based on this work, low CL learner do better in high structured environment than low structured environments., but high CL learner does well in both high and low structure and better than low CL in the low structured environment.</a:t>
            </a:r>
          </a:p>
          <a:p>
            <a:pPr eaLnBrk="1" hangingPunct="1"/>
            <a:r>
              <a:rPr lang="en-US" smtClean="0">
                <a:cs typeface="Times New Roman" pitchFamily="18" charset="0"/>
              </a:rPr>
              <a:t> </a:t>
            </a:r>
            <a:endParaRPr lang="en-CA" smtClean="0">
              <a:cs typeface="Times New Roman" pitchFamily="18" charset="0"/>
            </a:endParaRPr>
          </a:p>
          <a:p>
            <a:pPr eaLnBrk="1" hangingPunct="1"/>
            <a:r>
              <a:rPr lang="en-US" smtClean="0">
                <a:cs typeface="Times New Roman" pitchFamily="18" charset="0"/>
              </a:rPr>
              <a:t>The degree of structure refers to the amount of organizing and structuring provided by the instructional approach in the learning experience AND the amount of responsibility for learning which has to be assumed by the learner.  This could include the sequencing of information and examples</a:t>
            </a:r>
          </a:p>
          <a:p>
            <a:pPr eaLnBrk="1" hangingPunct="1"/>
            <a:r>
              <a:rPr lang="en-US" smtClean="0">
                <a:cs typeface="Times New Roman" pitchFamily="18" charset="0"/>
              </a:rPr>
              <a:t> </a:t>
            </a:r>
            <a:endParaRPr lang="en-CA" smtClean="0">
              <a:cs typeface="Times New Roman" pitchFamily="18" charset="0"/>
            </a:endParaRPr>
          </a:p>
          <a:p>
            <a:pPr eaLnBrk="1" hangingPunct="1"/>
            <a:r>
              <a:rPr lang="en-US" smtClean="0">
                <a:cs typeface="Times New Roman" pitchFamily="18" charset="0"/>
              </a:rPr>
              <a:t>Gap – failure in learning with mismatch between learning experience and the motivation and abilities of the learner.  Greatest growth/learning occurs when students were matched with appropriately structured environments.</a:t>
            </a:r>
          </a:p>
          <a:p>
            <a:pPr eaLnBrk="1" hangingPunct="1"/>
            <a:endParaRPr lang="en-CA" smtClean="0">
              <a:cs typeface="Times New Roman" pitchFamily="18" charset="0"/>
            </a:endParaRPr>
          </a:p>
          <a:p>
            <a:pPr eaLnBrk="1" hangingPunct="1"/>
            <a:r>
              <a:rPr lang="en-US" smtClean="0">
                <a:cs typeface="Times New Roman" pitchFamily="18" charset="0"/>
              </a:rPr>
              <a:t>Conceptual Level (CL) – defined – integrative complexity or abstractness</a:t>
            </a:r>
            <a:endParaRPr lang="en-CA" smtClean="0">
              <a:cs typeface="Times New Roman" pitchFamily="18" charset="0"/>
            </a:endParaRPr>
          </a:p>
          <a:p>
            <a:pPr eaLnBrk="1" hangingPunct="1"/>
            <a:r>
              <a:rPr lang="en-US" smtClean="0">
                <a:cs typeface="Times New Roman" pitchFamily="18" charset="0"/>
              </a:rPr>
              <a:t> </a:t>
            </a:r>
            <a:endParaRPr lang="en-CA" smtClean="0">
              <a:cs typeface="Times New Roman" pitchFamily="18" charset="0"/>
            </a:endParaRPr>
          </a:p>
          <a:p>
            <a:pPr eaLnBrk="1" hangingPunct="1"/>
            <a:r>
              <a:rPr lang="en-US" smtClean="0">
                <a:cs typeface="Times New Roman" pitchFamily="18" charset="0"/>
              </a:rPr>
              <a:t>Low CL – smaller information processing capacity is reflected in person’s low differentiating and integrating abilities.  Some low CL will not handle low structure.</a:t>
            </a:r>
          </a:p>
          <a:p>
            <a:pPr eaLnBrk="1" hangingPunct="1"/>
            <a:r>
              <a:rPr lang="en-US" smtClean="0">
                <a:cs typeface="Times New Roman" pitchFamily="18" charset="0"/>
              </a:rPr>
              <a:t> </a:t>
            </a:r>
            <a:endParaRPr lang="en-CA" smtClean="0">
              <a:cs typeface="Times New Roman" pitchFamily="18" charset="0"/>
            </a:endParaRPr>
          </a:p>
          <a:p>
            <a:pPr eaLnBrk="1" hangingPunct="1"/>
            <a:r>
              <a:rPr lang="en-US" smtClean="0">
                <a:cs typeface="Times New Roman" pitchFamily="18" charset="0"/>
              </a:rPr>
              <a:t>High CL – these abilities are more developed – greater abstraction, greater flexibility in complex or changing situations.</a:t>
            </a:r>
          </a:p>
          <a:p>
            <a:pPr eaLnBrk="1" hangingPunct="1"/>
            <a:r>
              <a:rPr lang="en-US" smtClean="0">
                <a:cs typeface="Times New Roman" pitchFamily="18" charset="0"/>
              </a:rPr>
              <a:t> </a:t>
            </a:r>
            <a:endParaRPr lang="en-CA" smtClean="0">
              <a:cs typeface="Times New Roman" pitchFamily="18" charset="0"/>
            </a:endParaRPr>
          </a:p>
          <a:p>
            <a:pPr eaLnBrk="1" hangingPunct="1"/>
            <a:r>
              <a:rPr lang="en-US" smtClean="0">
                <a:cs typeface="Times New Roman" pitchFamily="18" charset="0"/>
              </a:rPr>
              <a:t>McLaren found that CL was related to structure in a familiar situation, but it did not appear to be so in an unfamiliar situation.  There it appeared that ALL students regardless of CL desired a similar amount of structure when moving into unfamiliar areas.  </a:t>
            </a:r>
          </a:p>
          <a:p>
            <a:pPr eaLnBrk="1" hangingPunct="1"/>
            <a:endParaRPr lang="en-US" smtClean="0"/>
          </a:p>
          <a:p>
            <a:pPr eaLnBrk="1" hangingPunct="1"/>
            <a:r>
              <a:rPr lang="en-CA" smtClean="0">
                <a:cs typeface="Times New Roman" pitchFamily="18" charset="0"/>
              </a:rPr>
              <a:t>	McLaren, J.A. (1975) Preferences for structure in adult learning situations as a functions of conceptual level.  Unpublished doctoral disseration.  University of Toronto.  Graduate Department of Education.  </a:t>
            </a:r>
          </a:p>
          <a:p>
            <a:pPr eaLnBrk="1" hangingPunct="1"/>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 we can make the distinction about Community College instructors and people who design</a:t>
            </a:r>
            <a:r>
              <a:rPr lang="en-CA" baseline="0" dirty="0" smtClean="0"/>
              <a:t> instruction on the job.</a:t>
            </a:r>
            <a:endParaRPr lang="en-CA" dirty="0"/>
          </a:p>
        </p:txBody>
      </p:sp>
      <p:sp>
        <p:nvSpPr>
          <p:cNvPr id="4" name="Slide Number Placeholder 3"/>
          <p:cNvSpPr>
            <a:spLocks noGrp="1"/>
          </p:cNvSpPr>
          <p:nvPr>
            <p:ph type="sldNum" sz="quarter" idx="10"/>
          </p:nvPr>
        </p:nvSpPr>
        <p:spPr/>
        <p:txBody>
          <a:bodyPr/>
          <a:lstStyle/>
          <a:p>
            <a:fld id="{B69069D6-B207-4780-8AD3-82033424B20A}"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 we can make the distinction about Community College instructors and people who design</a:t>
            </a:r>
            <a:r>
              <a:rPr lang="en-CA" baseline="0" dirty="0" smtClean="0"/>
              <a:t> instruction on the job.</a:t>
            </a:r>
            <a:endParaRPr lang="en-CA" dirty="0"/>
          </a:p>
        </p:txBody>
      </p:sp>
      <p:sp>
        <p:nvSpPr>
          <p:cNvPr id="4" name="Slide Number Placeholder 3"/>
          <p:cNvSpPr>
            <a:spLocks noGrp="1"/>
          </p:cNvSpPr>
          <p:nvPr>
            <p:ph type="sldNum" sz="quarter" idx="10"/>
          </p:nvPr>
        </p:nvSpPr>
        <p:spPr/>
        <p:txBody>
          <a:bodyPr/>
          <a:lstStyle/>
          <a:p>
            <a:fld id="{B69069D6-B207-4780-8AD3-82033424B20A}"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69069D6-B207-4780-8AD3-82033424B20A}"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E1D42BB-CED9-405A-B215-C8121C0F7823}" type="datetime1">
              <a:rPr lang="en-US" smtClean="0"/>
              <a:pPr/>
              <a:t>4/25/2014</a:t>
            </a:fld>
            <a:endParaRPr lang="en-CA"/>
          </a:p>
        </p:txBody>
      </p:sp>
      <p:sp>
        <p:nvSpPr>
          <p:cNvPr id="19" name="Footer Placeholder 18"/>
          <p:cNvSpPr>
            <a:spLocks noGrp="1"/>
          </p:cNvSpPr>
          <p:nvPr>
            <p:ph type="ftr" sz="quarter" idx="11"/>
          </p:nvPr>
        </p:nvSpPr>
        <p:spPr/>
        <p:txBody>
          <a:bodyPr/>
          <a:lstStyle/>
          <a:p>
            <a:r>
              <a:rPr lang="en-CA" smtClean="0"/>
              <a:t>Dr. Joseph Mior</a:t>
            </a:r>
            <a:endParaRPr lang="en-CA"/>
          </a:p>
        </p:txBody>
      </p:sp>
      <p:sp>
        <p:nvSpPr>
          <p:cNvPr id="27" name="Slide Number Placeholder 26"/>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2C2DE4-050F-4165-8080-25AEF28DEF67}" type="datetime1">
              <a:rPr lang="en-US" smtClean="0"/>
              <a:pPr/>
              <a:t>4/25/2014</a:t>
            </a:fld>
            <a:endParaRPr lang="en-CA"/>
          </a:p>
        </p:txBody>
      </p:sp>
      <p:sp>
        <p:nvSpPr>
          <p:cNvPr id="5" name="Footer Placeholder 4"/>
          <p:cNvSpPr>
            <a:spLocks noGrp="1"/>
          </p:cNvSpPr>
          <p:nvPr>
            <p:ph type="ftr" sz="quarter" idx="11"/>
          </p:nvPr>
        </p:nvSpPr>
        <p:spPr/>
        <p:txBody>
          <a:bodyPr/>
          <a:lstStyle/>
          <a:p>
            <a:r>
              <a:rPr lang="en-CA" smtClean="0"/>
              <a:t>Dr. Joseph Mior</a:t>
            </a:r>
            <a:endParaRPr lang="en-CA"/>
          </a:p>
        </p:txBody>
      </p:sp>
      <p:sp>
        <p:nvSpPr>
          <p:cNvPr id="6" name="Slide Number Placeholder 5"/>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590C86-2A87-4398-A451-29CE54B10571}" type="datetime1">
              <a:rPr lang="en-US" smtClean="0"/>
              <a:pPr/>
              <a:t>4/25/2014</a:t>
            </a:fld>
            <a:endParaRPr lang="en-CA"/>
          </a:p>
        </p:txBody>
      </p:sp>
      <p:sp>
        <p:nvSpPr>
          <p:cNvPr id="5" name="Footer Placeholder 4"/>
          <p:cNvSpPr>
            <a:spLocks noGrp="1"/>
          </p:cNvSpPr>
          <p:nvPr>
            <p:ph type="ftr" sz="quarter" idx="11"/>
          </p:nvPr>
        </p:nvSpPr>
        <p:spPr/>
        <p:txBody>
          <a:bodyPr/>
          <a:lstStyle/>
          <a:p>
            <a:r>
              <a:rPr lang="en-CA" smtClean="0"/>
              <a:t>Dr. Joseph Mior</a:t>
            </a:r>
            <a:endParaRPr lang="en-CA"/>
          </a:p>
        </p:txBody>
      </p:sp>
      <p:sp>
        <p:nvSpPr>
          <p:cNvPr id="6" name="Slide Number Placeholder 5"/>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779DDA-6A47-4E1A-B2AB-D57EC91AE6A1}" type="datetime1">
              <a:rPr lang="en-US" smtClean="0"/>
              <a:pPr/>
              <a:t>4/25/2014</a:t>
            </a:fld>
            <a:endParaRPr lang="en-CA"/>
          </a:p>
        </p:txBody>
      </p:sp>
      <p:sp>
        <p:nvSpPr>
          <p:cNvPr id="5" name="Footer Placeholder 4"/>
          <p:cNvSpPr>
            <a:spLocks noGrp="1"/>
          </p:cNvSpPr>
          <p:nvPr>
            <p:ph type="ftr" sz="quarter" idx="11"/>
          </p:nvPr>
        </p:nvSpPr>
        <p:spPr/>
        <p:txBody>
          <a:bodyPr/>
          <a:lstStyle>
            <a:lvl1pPr algn="ctr">
              <a:defRPr/>
            </a:lvl1pPr>
          </a:lstStyle>
          <a:p>
            <a:r>
              <a:rPr lang="en-CA" dirty="0" smtClean="0"/>
              <a:t>Dr. Joseph Mior</a:t>
            </a:r>
            <a:endParaRPr lang="en-CA" dirty="0"/>
          </a:p>
        </p:txBody>
      </p:sp>
      <p:sp>
        <p:nvSpPr>
          <p:cNvPr id="6" name="Slide Number Placeholder 5"/>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04519F-E998-49FB-BD8D-810293751BC7}" type="datetime1">
              <a:rPr lang="en-US" smtClean="0"/>
              <a:pPr/>
              <a:t>4/25/2014</a:t>
            </a:fld>
            <a:endParaRPr lang="en-CA"/>
          </a:p>
        </p:txBody>
      </p:sp>
      <p:sp>
        <p:nvSpPr>
          <p:cNvPr id="5" name="Footer Placeholder 4"/>
          <p:cNvSpPr>
            <a:spLocks noGrp="1"/>
          </p:cNvSpPr>
          <p:nvPr>
            <p:ph type="ftr" sz="quarter" idx="11"/>
          </p:nvPr>
        </p:nvSpPr>
        <p:spPr/>
        <p:txBody>
          <a:bodyPr/>
          <a:lstStyle/>
          <a:p>
            <a:r>
              <a:rPr lang="en-CA" smtClean="0"/>
              <a:t>Dr. Joseph Mior</a:t>
            </a:r>
            <a:endParaRPr lang="en-CA"/>
          </a:p>
        </p:txBody>
      </p:sp>
      <p:sp>
        <p:nvSpPr>
          <p:cNvPr id="6" name="Slide Number Placeholder 5"/>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7CF53A-7B37-4673-9BC1-C10BC48E1BEA}" type="datetime1">
              <a:rPr lang="en-US" smtClean="0"/>
              <a:pPr/>
              <a:t>4/25/2014</a:t>
            </a:fld>
            <a:endParaRPr lang="en-CA"/>
          </a:p>
        </p:txBody>
      </p:sp>
      <p:sp>
        <p:nvSpPr>
          <p:cNvPr id="6" name="Footer Placeholder 5"/>
          <p:cNvSpPr>
            <a:spLocks noGrp="1"/>
          </p:cNvSpPr>
          <p:nvPr>
            <p:ph type="ftr" sz="quarter" idx="11"/>
          </p:nvPr>
        </p:nvSpPr>
        <p:spPr/>
        <p:txBody>
          <a:bodyPr/>
          <a:lstStyle/>
          <a:p>
            <a:r>
              <a:rPr lang="en-CA" smtClean="0"/>
              <a:t>Dr. Joseph Mior</a:t>
            </a:r>
            <a:endParaRPr lang="en-CA"/>
          </a:p>
        </p:txBody>
      </p:sp>
      <p:sp>
        <p:nvSpPr>
          <p:cNvPr id="7" name="Slide Number Placeholder 6"/>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1F1729-B413-4EE8-8511-79C9C2113B8B}" type="datetime1">
              <a:rPr lang="en-US" smtClean="0"/>
              <a:pPr/>
              <a:t>4/25/2014</a:t>
            </a:fld>
            <a:endParaRPr lang="en-CA"/>
          </a:p>
        </p:txBody>
      </p:sp>
      <p:sp>
        <p:nvSpPr>
          <p:cNvPr id="8" name="Footer Placeholder 7"/>
          <p:cNvSpPr>
            <a:spLocks noGrp="1"/>
          </p:cNvSpPr>
          <p:nvPr>
            <p:ph type="ftr" sz="quarter" idx="11"/>
          </p:nvPr>
        </p:nvSpPr>
        <p:spPr/>
        <p:txBody>
          <a:bodyPr/>
          <a:lstStyle/>
          <a:p>
            <a:r>
              <a:rPr lang="en-CA" smtClean="0"/>
              <a:t>Dr. Joseph Mior</a:t>
            </a:r>
            <a:endParaRPr lang="en-CA"/>
          </a:p>
        </p:txBody>
      </p:sp>
      <p:sp>
        <p:nvSpPr>
          <p:cNvPr id="9" name="Slide Number Placeholder 8"/>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0C9AB2-ABA3-4890-AD4D-302AAA8B28D0}" type="datetime1">
              <a:rPr lang="en-US" smtClean="0"/>
              <a:pPr/>
              <a:t>4/25/2014</a:t>
            </a:fld>
            <a:endParaRPr lang="en-CA"/>
          </a:p>
        </p:txBody>
      </p:sp>
      <p:sp>
        <p:nvSpPr>
          <p:cNvPr id="4" name="Footer Placeholder 3"/>
          <p:cNvSpPr>
            <a:spLocks noGrp="1"/>
          </p:cNvSpPr>
          <p:nvPr>
            <p:ph type="ftr" sz="quarter" idx="11"/>
          </p:nvPr>
        </p:nvSpPr>
        <p:spPr/>
        <p:txBody>
          <a:bodyPr/>
          <a:lstStyle/>
          <a:p>
            <a:r>
              <a:rPr lang="en-CA" smtClean="0"/>
              <a:t>Dr. Joseph Mior</a:t>
            </a:r>
            <a:endParaRPr lang="en-CA"/>
          </a:p>
        </p:txBody>
      </p:sp>
      <p:sp>
        <p:nvSpPr>
          <p:cNvPr id="5" name="Slide Number Placeholder 4"/>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D34F6-874A-4E86-AE65-32923FAA6E12}" type="datetime1">
              <a:rPr lang="en-US" smtClean="0"/>
              <a:pPr/>
              <a:t>4/25/2014</a:t>
            </a:fld>
            <a:endParaRPr lang="en-CA"/>
          </a:p>
        </p:txBody>
      </p:sp>
      <p:sp>
        <p:nvSpPr>
          <p:cNvPr id="3" name="Footer Placeholder 2"/>
          <p:cNvSpPr>
            <a:spLocks noGrp="1"/>
          </p:cNvSpPr>
          <p:nvPr>
            <p:ph type="ftr" sz="quarter" idx="11"/>
          </p:nvPr>
        </p:nvSpPr>
        <p:spPr/>
        <p:txBody>
          <a:bodyPr/>
          <a:lstStyle/>
          <a:p>
            <a:r>
              <a:rPr lang="en-CA" smtClean="0"/>
              <a:t>Dr. Joseph Mior</a:t>
            </a:r>
            <a:endParaRPr lang="en-CA"/>
          </a:p>
        </p:txBody>
      </p:sp>
      <p:sp>
        <p:nvSpPr>
          <p:cNvPr id="4" name="Slide Number Placeholder 3"/>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503E5D-8880-4B29-B3B9-1B47626C8AF6}" type="datetime1">
              <a:rPr lang="en-US" smtClean="0"/>
              <a:pPr/>
              <a:t>4/25/2014</a:t>
            </a:fld>
            <a:endParaRPr lang="en-CA"/>
          </a:p>
        </p:txBody>
      </p:sp>
      <p:sp>
        <p:nvSpPr>
          <p:cNvPr id="6" name="Footer Placeholder 5"/>
          <p:cNvSpPr>
            <a:spLocks noGrp="1"/>
          </p:cNvSpPr>
          <p:nvPr>
            <p:ph type="ftr" sz="quarter" idx="11"/>
          </p:nvPr>
        </p:nvSpPr>
        <p:spPr/>
        <p:txBody>
          <a:bodyPr/>
          <a:lstStyle/>
          <a:p>
            <a:r>
              <a:rPr lang="en-CA" smtClean="0"/>
              <a:t>Dr. Joseph Mior</a:t>
            </a:r>
            <a:endParaRPr lang="en-CA"/>
          </a:p>
        </p:txBody>
      </p:sp>
      <p:sp>
        <p:nvSpPr>
          <p:cNvPr id="7" name="Slide Number Placeholder 6"/>
          <p:cNvSpPr>
            <a:spLocks noGrp="1"/>
          </p:cNvSpPr>
          <p:nvPr>
            <p:ph type="sldNum" sz="quarter" idx="12"/>
          </p:nvPr>
        </p:nvSpPr>
        <p:spPr/>
        <p:txBody>
          <a:bodyPr/>
          <a:lstStyle/>
          <a:p>
            <a:fld id="{189D6E0F-0500-4782-9E97-AC903CEFAEDE}" type="slidenum">
              <a:rPr lang="en-CA" smtClean="0"/>
              <a:pPr/>
              <a:t>‹#›</a:t>
            </a:fld>
            <a:endParaRPr lang="en-C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D3B9DB-A244-4AFF-A695-E5B28E18FA6C}" type="datetime1">
              <a:rPr lang="en-US" smtClean="0"/>
              <a:pPr/>
              <a:t>4/25/2014</a:t>
            </a:fld>
            <a:endParaRPr lang="en-CA"/>
          </a:p>
        </p:txBody>
      </p:sp>
      <p:sp>
        <p:nvSpPr>
          <p:cNvPr id="6" name="Footer Placeholder 5"/>
          <p:cNvSpPr>
            <a:spLocks noGrp="1"/>
          </p:cNvSpPr>
          <p:nvPr>
            <p:ph type="ftr" sz="quarter" idx="11"/>
          </p:nvPr>
        </p:nvSpPr>
        <p:spPr/>
        <p:txBody>
          <a:bodyPr/>
          <a:lstStyle/>
          <a:p>
            <a:r>
              <a:rPr lang="en-CA" smtClean="0"/>
              <a:t>Dr. Joseph Mior</a:t>
            </a:r>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189D6E0F-0500-4782-9E97-AC903CEFAEDE}"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555319-2174-4DEB-A72F-6EB5E0329AD5}" type="datetime1">
              <a:rPr lang="en-US" smtClean="0"/>
              <a:pPr/>
              <a:t>4/25/2014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CA" smtClean="0"/>
              <a:t>Dr. Joseph Mior</a:t>
            </a: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9D6E0F-0500-4782-9E97-AC903CEFAEDE}"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0" end="0"/>
                                            </p:txEl>
                                          </p:spTgt>
                                        </p:tgtEl>
                                        <p:attrNameLst>
                                          <p:attrName>ppt_c</p:attrName>
                                        </p:attrNameLst>
                                      </p:cBhvr>
                                      <p:to>
                                        <a:srgbClr val="FFFF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1" end="1"/>
                                            </p:txEl>
                                          </p:spTgt>
                                        </p:tgtEl>
                                        <p:attrNameLst>
                                          <p:attrName>ppt_c</p:attrName>
                                        </p:attrNameLst>
                                      </p:cBhvr>
                                      <p:to>
                                        <a:srgbClr val="FFFF9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2" end="2"/>
                                            </p:txEl>
                                          </p:spTgt>
                                        </p:tgtEl>
                                        <p:attrNameLst>
                                          <p:attrName>ppt_c</p:attrName>
                                        </p:attrNameLst>
                                      </p:cBhvr>
                                      <p:to>
                                        <a:srgbClr val="FFFF99"/>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3" end="3"/>
                                            </p:txEl>
                                          </p:spTgt>
                                        </p:tgtEl>
                                        <p:attrNameLst>
                                          <p:attrName>ppt_c</p:attrName>
                                        </p:attrNameLst>
                                      </p:cBhvr>
                                      <p:to>
                                        <a:srgbClr val="FFFF99"/>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4" end="4"/>
                                            </p:txEl>
                                          </p:spTgt>
                                        </p:tgtEl>
                                        <p:attrNameLst>
                                          <p:attrName>ppt_c</p:attrName>
                                        </p:attrNameLst>
                                      </p:cBhvr>
                                      <p:to>
                                        <a:srgbClr val="FFFF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5">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FFFF99"/>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FFFF99"/>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FFFF99"/>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FFFF99"/>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FFFF99"/>
                      </p:to>
                    </p:animClr>
                  </p:subTnLst>
                </p:cTn>
              </p:par>
            </p:tnLst>
          </p:tmpl>
        </p:tmplLst>
      </p:bldP>
    </p:bldLst>
  </p:timing>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solidFill>
                  <a:schemeClr val="accent2">
                    <a:lumMod val="60000"/>
                    <a:lumOff val="40000"/>
                  </a:schemeClr>
                </a:solidFill>
              </a:rPr>
              <a:t>Introduction to the</a:t>
            </a:r>
            <a:br>
              <a:rPr lang="en-CA" dirty="0" smtClean="0">
                <a:solidFill>
                  <a:schemeClr val="accent2">
                    <a:lumMod val="60000"/>
                    <a:lumOff val="40000"/>
                  </a:schemeClr>
                </a:solidFill>
              </a:rPr>
            </a:br>
            <a:r>
              <a:rPr lang="en-CA" dirty="0" smtClean="0">
                <a:solidFill>
                  <a:schemeClr val="accent2">
                    <a:lumMod val="60000"/>
                    <a:lumOff val="40000"/>
                  </a:schemeClr>
                </a:solidFill>
              </a:rPr>
              <a:t>Instructional Design Process</a:t>
            </a:r>
            <a:endParaRPr lang="en-CA" dirty="0">
              <a:solidFill>
                <a:schemeClr val="accent2">
                  <a:lumMod val="60000"/>
                  <a:lumOff val="40000"/>
                </a:schemeClr>
              </a:solidFill>
            </a:endParaRPr>
          </a:p>
        </p:txBody>
      </p:sp>
      <p:pic>
        <p:nvPicPr>
          <p:cNvPr id="5" name="Picture 4" descr="894538_10402483.jpg"/>
          <p:cNvPicPr>
            <a:picLocks noChangeAspect="1"/>
          </p:cNvPicPr>
          <p:nvPr/>
        </p:nvPicPr>
        <p:blipFill>
          <a:blip r:embed="rId3" cstate="print"/>
          <a:stretch>
            <a:fillRect/>
          </a:stretch>
        </p:blipFill>
        <p:spPr>
          <a:xfrm>
            <a:off x="2714612" y="3500438"/>
            <a:ext cx="3714776" cy="2786082"/>
          </a:xfrm>
          <a:prstGeom prst="rect">
            <a:avLst/>
          </a:prstGeom>
          <a:effectLst>
            <a:innerShdw blurRad="63500" dist="50800" dir="2700000">
              <a:prstClr val="black">
                <a:alpha val="50000"/>
              </a:prstClr>
            </a:inn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Instructional Design Premises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Requires attention to both a systematic procedure (orderly, logical method of identifying, developing, and evaluating set of strategies) and specificity for treating details within the plan.</a:t>
            </a:r>
          </a:p>
          <a:p>
            <a:pPr marL="514350" indent="-514350">
              <a:buFont typeface="+mj-lt"/>
              <a:buAutoNum type="arabicPeriod"/>
            </a:pPr>
            <a:r>
              <a:rPr lang="en-CA" dirty="0" smtClean="0"/>
              <a:t>Starts by identifying an instructional problem.</a:t>
            </a:r>
          </a:p>
          <a:p>
            <a:pPr marL="880110" lvl="1" indent="-514350">
              <a:buNone/>
            </a:pPr>
            <a:r>
              <a:rPr lang="en-CA" dirty="0" smtClean="0"/>
              <a:t>	Identify the performance problem and then uses a variety of tools to determine what  knowledge and skills are need to solve the problem.</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10</a:t>
            </a:fld>
            <a:endParaRPr lang="en-CA"/>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Font typeface="+mj-lt"/>
              <a:buAutoNum type="arabicPeriod" startAt="3"/>
            </a:pPr>
            <a:r>
              <a:rPr lang="en-CA" dirty="0" smtClean="0"/>
              <a:t>Design plan is developed primarily for use by the instructional designer and planning team.</a:t>
            </a:r>
          </a:p>
          <a:p>
            <a:pPr marL="514350" indent="-514350">
              <a:buFont typeface="+mj-lt"/>
              <a:buAutoNum type="arabicPeriod" startAt="3"/>
            </a:pPr>
            <a:r>
              <a:rPr lang="en-CA" dirty="0" smtClean="0"/>
              <a:t>While planning, every effort is made to provide for a level of satisfactory achievement rather than the minimal achievement for all learners.</a:t>
            </a:r>
          </a:p>
          <a:p>
            <a:pPr marL="514350" indent="-514350">
              <a:buFont typeface="+mj-lt"/>
              <a:buAutoNum type="arabicPeriod" startAt="3"/>
            </a:pPr>
            <a:r>
              <a:rPr lang="en-CA" dirty="0" smtClean="0"/>
              <a:t>Success of instructional product dependent on accuracy of information flowing into the design process.</a:t>
            </a:r>
          </a:p>
          <a:p>
            <a:pPr marL="880110" lvl="1" indent="-514350">
              <a:buNone/>
            </a:pPr>
            <a:r>
              <a:rPr lang="en-CA" dirty="0" smtClean="0"/>
              <a:t>	Creating instruction for task that is not a performance problem not likely to lean to improvement in performance.</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11</a:t>
            </a:fld>
            <a:endParaRPr lang="en-CA"/>
          </a:p>
        </p:txBody>
      </p:sp>
      <p:sp>
        <p:nvSpPr>
          <p:cNvPr id="6" name="Title 1"/>
          <p:cNvSpPr>
            <a:spLocks noGrp="1"/>
          </p:cNvSpPr>
          <p:nvPr>
            <p:ph type="title"/>
          </p:nvPr>
        </p:nvSpPr>
        <p:spPr/>
        <p:txBody>
          <a:bodyPr/>
          <a:lstStyle/>
          <a:p>
            <a:r>
              <a:rPr lang="en-CA" dirty="0" smtClean="0"/>
              <a:t>Instructional Design Premises</a:t>
            </a:r>
            <a:endParaRPr lang="en-CA"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aces.jpg"/>
          <p:cNvPicPr>
            <a:picLocks noChangeAspect="1"/>
          </p:cNvPicPr>
          <p:nvPr/>
        </p:nvPicPr>
        <p:blipFill>
          <a:blip r:embed="rId3" cstate="print"/>
          <a:stretch>
            <a:fillRect/>
          </a:stretch>
        </p:blipFill>
        <p:spPr>
          <a:xfrm>
            <a:off x="-33578" y="0"/>
            <a:ext cx="9177578" cy="6143668"/>
          </a:xfrm>
          <a:prstGeom prst="rect">
            <a:avLst/>
          </a:prstGeom>
        </p:spPr>
      </p:pic>
      <p:sp>
        <p:nvSpPr>
          <p:cNvPr id="3" name="Content Placeholder 2"/>
          <p:cNvSpPr>
            <a:spLocks noGrp="1"/>
          </p:cNvSpPr>
          <p:nvPr>
            <p:ph idx="1"/>
          </p:nvPr>
        </p:nvSpPr>
        <p:spPr/>
        <p:txBody>
          <a:bodyPr/>
          <a:lstStyle/>
          <a:p>
            <a:pPr marL="514350" indent="-514350">
              <a:buFont typeface="+mj-lt"/>
              <a:buAutoNum type="arabicPeriod" startAt="6"/>
            </a:pPr>
            <a:r>
              <a:rPr lang="en-CA" dirty="0" smtClean="0"/>
              <a:t>Focuses on the individual rather than what content to cover.</a:t>
            </a:r>
          </a:p>
          <a:p>
            <a:pPr marL="514350" indent="-514350">
              <a:buFont typeface="+mj-lt"/>
              <a:buAutoNum type="arabicPeriod" startAt="6"/>
            </a:pPr>
            <a:r>
              <a:rPr lang="en-CA" dirty="0" smtClean="0"/>
              <a:t>There is no single best way to design instruction.</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12</a:t>
            </a:fld>
            <a:endParaRPr lang="en-CA"/>
          </a:p>
        </p:txBody>
      </p:sp>
      <p:sp>
        <p:nvSpPr>
          <p:cNvPr id="6" name="Title 1"/>
          <p:cNvSpPr>
            <a:spLocks noGrp="1"/>
          </p:cNvSpPr>
          <p:nvPr>
            <p:ph type="title"/>
          </p:nvPr>
        </p:nvSpPr>
        <p:spPr/>
        <p:txBody>
          <a:bodyPr/>
          <a:lstStyle/>
          <a:p>
            <a:r>
              <a:rPr lang="en-CA" dirty="0" smtClean="0"/>
              <a:t>Instructional Design Premises</a:t>
            </a:r>
            <a:endParaRPr lang="en-CA"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Oval 23"/>
          <p:cNvSpPr/>
          <p:nvPr/>
        </p:nvSpPr>
        <p:spPr>
          <a:xfrm>
            <a:off x="3500430" y="3143248"/>
            <a:ext cx="1785950" cy="1571636"/>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2"/>
              </a:solidFill>
            </a:endParaRPr>
          </a:p>
        </p:txBody>
      </p:sp>
      <p:sp>
        <p:nvSpPr>
          <p:cNvPr id="2" name="Title 1"/>
          <p:cNvSpPr>
            <a:spLocks noGrp="1"/>
          </p:cNvSpPr>
          <p:nvPr>
            <p:ph type="title"/>
          </p:nvPr>
        </p:nvSpPr>
        <p:spPr>
          <a:xfrm>
            <a:off x="428596" y="1000108"/>
            <a:ext cx="8229600" cy="1143000"/>
          </a:xfrm>
        </p:spPr>
        <p:txBody>
          <a:bodyPr>
            <a:normAutofit fontScale="90000"/>
          </a:bodyPr>
          <a:lstStyle/>
          <a:p>
            <a:r>
              <a:rPr lang="en-CA" dirty="0" smtClean="0"/>
              <a:t>Design Model</a:t>
            </a:r>
            <a:br>
              <a:rPr lang="en-CA" dirty="0" smtClean="0"/>
            </a:br>
            <a:r>
              <a:rPr lang="en-CA" sz="2700" dirty="0" smtClean="0"/>
              <a:t>Framework for Systematic Instructional Planning</a:t>
            </a:r>
            <a:endParaRPr lang="en-CA" sz="2700"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13</a:t>
            </a:fld>
            <a:endParaRPr lang="en-CA"/>
          </a:p>
        </p:txBody>
      </p:sp>
      <p:grpSp>
        <p:nvGrpSpPr>
          <p:cNvPr id="20" name="Group 19"/>
          <p:cNvGrpSpPr/>
          <p:nvPr/>
        </p:nvGrpSpPr>
        <p:grpSpPr>
          <a:xfrm>
            <a:off x="3714744" y="2285992"/>
            <a:ext cx="1423361" cy="1643074"/>
            <a:chOff x="3714744" y="2285992"/>
            <a:chExt cx="1423361" cy="1643074"/>
          </a:xfrm>
        </p:grpSpPr>
        <p:sp>
          <p:nvSpPr>
            <p:cNvPr id="10" name="Down Arrow 9"/>
            <p:cNvSpPr/>
            <p:nvPr/>
          </p:nvSpPr>
          <p:spPr>
            <a:xfrm>
              <a:off x="3714744" y="2285992"/>
              <a:ext cx="1357322" cy="1643074"/>
            </a:xfrm>
            <a:prstGeom prst="downArrow">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3793891" y="2357430"/>
              <a:ext cx="134421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Learners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21" name="Group 20"/>
          <p:cNvGrpSpPr/>
          <p:nvPr/>
        </p:nvGrpSpPr>
        <p:grpSpPr>
          <a:xfrm>
            <a:off x="4786314" y="3286124"/>
            <a:ext cx="1644201" cy="1357322"/>
            <a:chOff x="4786314" y="3286124"/>
            <a:chExt cx="1644201" cy="1357322"/>
          </a:xfrm>
        </p:grpSpPr>
        <p:sp>
          <p:nvSpPr>
            <p:cNvPr id="12" name="Down Arrow 11"/>
            <p:cNvSpPr/>
            <p:nvPr/>
          </p:nvSpPr>
          <p:spPr>
            <a:xfrm rot="16200000" flipV="1">
              <a:off x="4929190" y="3143248"/>
              <a:ext cx="1357322" cy="1643074"/>
            </a:xfrm>
            <a:prstGeom prst="down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72066" y="3714752"/>
              <a:ext cx="1358449" cy="461665"/>
            </a:xfrm>
            <a:prstGeom prst="rect">
              <a:avLst/>
            </a:prstGeom>
            <a:noFill/>
          </p:spPr>
          <p:txBody>
            <a:bodyPr wrap="none" lIns="91440" tIns="45720" rIns="91440" bIns="45720">
              <a:spAutoFit/>
            </a:bodyPr>
            <a:lstStyle/>
            <a:p>
              <a:pPr algn="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Methods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23" name="Group 22"/>
          <p:cNvGrpSpPr/>
          <p:nvPr/>
        </p:nvGrpSpPr>
        <p:grpSpPr>
          <a:xfrm>
            <a:off x="2357422" y="3286124"/>
            <a:ext cx="1714512" cy="1357322"/>
            <a:chOff x="2357422" y="3286124"/>
            <a:chExt cx="1714512" cy="1357322"/>
          </a:xfrm>
        </p:grpSpPr>
        <p:sp>
          <p:nvSpPr>
            <p:cNvPr id="14" name="Down Arrow 13"/>
            <p:cNvSpPr/>
            <p:nvPr/>
          </p:nvSpPr>
          <p:spPr>
            <a:xfrm rot="5400000" flipV="1">
              <a:off x="2571736" y="3143248"/>
              <a:ext cx="1357322" cy="1643074"/>
            </a:xfrm>
            <a:prstGeom prst="down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2357422" y="3714752"/>
              <a:ext cx="1581587" cy="461665"/>
            </a:xfrm>
            <a:prstGeom prst="rect">
              <a:avLst/>
            </a:prstGeom>
            <a:noFill/>
          </p:spPr>
          <p:txBody>
            <a:bodyPr wrap="none" lIns="91440" tIns="45720" rIns="91440" bIns="45720">
              <a:spAutoFit/>
            </a:bodyPr>
            <a:lstStyle/>
            <a:p>
              <a:pPr algn="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Objectives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22" name="Group 21"/>
          <p:cNvGrpSpPr/>
          <p:nvPr/>
        </p:nvGrpSpPr>
        <p:grpSpPr>
          <a:xfrm>
            <a:off x="3586857" y="4000504"/>
            <a:ext cx="1599990" cy="1643074"/>
            <a:chOff x="3586857" y="4000504"/>
            <a:chExt cx="1599990" cy="1643074"/>
          </a:xfrm>
        </p:grpSpPr>
        <p:sp>
          <p:nvSpPr>
            <p:cNvPr id="11" name="Down Arrow 10"/>
            <p:cNvSpPr/>
            <p:nvPr/>
          </p:nvSpPr>
          <p:spPr>
            <a:xfrm flipV="1">
              <a:off x="3714744" y="4000504"/>
              <a:ext cx="1357322" cy="1643074"/>
            </a:xfrm>
            <a:prstGeom prst="downArrow">
              <a:avLst/>
            </a:prstGeom>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3586857" y="4857760"/>
              <a:ext cx="1599990"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Evaluation</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ee.jpg"/>
          <p:cNvPicPr>
            <a:picLocks noChangeAspect="1"/>
          </p:cNvPicPr>
          <p:nvPr/>
        </p:nvPicPr>
        <p:blipFill>
          <a:blip cstate="print">
            <a:lum bright="-40000"/>
          </a:blip>
          <a:stretch>
            <a:fillRect/>
          </a:stretch>
        </p:blipFill>
        <p:spPr>
          <a:xfrm>
            <a:off x="0" y="0"/>
            <a:ext cx="9144000" cy="6465094"/>
          </a:xfrm>
          <a:prstGeom prst="rect">
            <a:avLst/>
          </a:prstGeom>
          <a:ln>
            <a:noFill/>
          </a:ln>
          <a:effectLst>
            <a:softEdge rad="127000"/>
          </a:effectLst>
          <a:scene3d>
            <a:camera prst="orthographicFront">
              <a:rot lat="0" lon="0" rev="0"/>
            </a:camera>
            <a:lightRig rig="contrasting" dir="t">
              <a:rot lat="0" lon="0" rev="7800000"/>
            </a:lightRig>
          </a:scene3d>
          <a:sp3d>
            <a:bevelT w="139700" h="139700"/>
          </a:sp3d>
        </p:spPr>
      </p:pic>
      <p:sp>
        <p:nvSpPr>
          <p:cNvPr id="2" name="Title 1"/>
          <p:cNvSpPr>
            <a:spLocks noGrp="1"/>
          </p:cNvSpPr>
          <p:nvPr>
            <p:ph type="title"/>
          </p:nvPr>
        </p:nvSpPr>
        <p:spPr/>
        <p:txBody>
          <a:bodyPr/>
          <a:lstStyle/>
          <a:p>
            <a:r>
              <a:rPr lang="en-CA" dirty="0" smtClean="0"/>
              <a:t>Four Fundamental Questions</a:t>
            </a:r>
            <a:endParaRPr lang="en-CA" dirty="0"/>
          </a:p>
        </p:txBody>
      </p:sp>
      <p:sp>
        <p:nvSpPr>
          <p:cNvPr id="3" name="Content Placeholder 2"/>
          <p:cNvSpPr>
            <a:spLocks noGrp="1"/>
          </p:cNvSpPr>
          <p:nvPr>
            <p:ph idx="1"/>
          </p:nvPr>
        </p:nvSpPr>
        <p:spPr/>
        <p:txBody>
          <a:bodyPr/>
          <a:lstStyle/>
          <a:p>
            <a:r>
              <a:rPr lang="en-CA" dirty="0" smtClean="0"/>
              <a:t>For whom is the program developed</a:t>
            </a:r>
          </a:p>
          <a:p>
            <a:pPr lvl="1"/>
            <a:r>
              <a:rPr lang="en-CA" dirty="0" smtClean="0"/>
              <a:t>Characteristics of learners/trainees</a:t>
            </a:r>
          </a:p>
          <a:p>
            <a:r>
              <a:rPr lang="en-CA" dirty="0" smtClean="0"/>
              <a:t>What do you want them to learn or demonstrate</a:t>
            </a:r>
          </a:p>
          <a:p>
            <a:pPr lvl="1"/>
            <a:r>
              <a:rPr lang="en-CA" dirty="0" smtClean="0"/>
              <a:t>Objectives</a:t>
            </a:r>
          </a:p>
          <a:p>
            <a:r>
              <a:rPr lang="en-CA" dirty="0" smtClean="0"/>
              <a:t>How is the objective content or skill best learned</a:t>
            </a:r>
          </a:p>
          <a:p>
            <a:pPr lvl="1"/>
            <a:r>
              <a:rPr lang="en-CA" dirty="0" smtClean="0"/>
              <a:t>Instructional strategies</a:t>
            </a:r>
          </a:p>
          <a:p>
            <a:r>
              <a:rPr lang="en-CA" dirty="0" smtClean="0"/>
              <a:t>How do you determine the extent to which learning is achieved</a:t>
            </a:r>
          </a:p>
          <a:p>
            <a:pPr lvl="1"/>
            <a:r>
              <a:rPr lang="en-CA" dirty="0" smtClean="0"/>
              <a:t>Evaluation procedures</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14</a:t>
            </a:fld>
            <a:endParaRPr lang="en-CA"/>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 Model</a:t>
            </a:r>
            <a:endParaRPr lang="en-CA" dirty="0"/>
          </a:p>
        </p:txBody>
      </p:sp>
      <p:sp>
        <p:nvSpPr>
          <p:cNvPr id="3" name="Content Placeholder 2"/>
          <p:cNvSpPr>
            <a:spLocks noGrp="1"/>
          </p:cNvSpPr>
          <p:nvPr>
            <p:ph idx="1"/>
          </p:nvPr>
        </p:nvSpPr>
        <p:spPr>
          <a:ln>
            <a:noFill/>
          </a:ln>
        </p:spPr>
        <p:txBody>
          <a:bodyPr>
            <a:normAutofit lnSpcReduction="10000"/>
          </a:bodyPr>
          <a:lstStyle/>
          <a:p>
            <a:r>
              <a:rPr lang="en-CA" dirty="0" smtClean="0">
                <a:solidFill>
                  <a:srgbClr val="00FF00"/>
                </a:solidFill>
              </a:rPr>
              <a:t>Instructional Problems</a:t>
            </a:r>
          </a:p>
          <a:p>
            <a:pPr lvl="1"/>
            <a:r>
              <a:rPr lang="en-CA" dirty="0" smtClean="0"/>
              <a:t>Identify the needs or performance problem</a:t>
            </a:r>
          </a:p>
          <a:p>
            <a:r>
              <a:rPr lang="en-CA" dirty="0" smtClean="0">
                <a:solidFill>
                  <a:srgbClr val="00FF00"/>
                </a:solidFill>
              </a:rPr>
              <a:t>Learner and Context</a:t>
            </a:r>
          </a:p>
          <a:p>
            <a:pPr lvl="1"/>
            <a:r>
              <a:rPr lang="en-CA" dirty="0" smtClean="0"/>
              <a:t>Define the characteristics of the target audience who are not performing as expected</a:t>
            </a:r>
          </a:p>
          <a:p>
            <a:r>
              <a:rPr lang="en-CA" dirty="0" smtClean="0">
                <a:solidFill>
                  <a:srgbClr val="00FF00"/>
                </a:solidFill>
              </a:rPr>
              <a:t>Task Analysis</a:t>
            </a:r>
          </a:p>
          <a:p>
            <a:pPr lvl="1"/>
            <a:r>
              <a:rPr lang="en-CA" dirty="0" smtClean="0"/>
              <a:t>Determine what knowledge and procedures </a:t>
            </a:r>
            <a:r>
              <a:rPr lang="en-CA" dirty="0" err="1" smtClean="0"/>
              <a:t>yu</a:t>
            </a:r>
            <a:r>
              <a:rPr lang="en-CA" dirty="0" smtClean="0"/>
              <a:t> need to include to help learner master objectives</a:t>
            </a:r>
          </a:p>
          <a:p>
            <a:r>
              <a:rPr lang="en-CA" dirty="0" smtClean="0">
                <a:solidFill>
                  <a:srgbClr val="00FF00"/>
                </a:solidFill>
              </a:rPr>
              <a:t>Instructional Objectives</a:t>
            </a:r>
          </a:p>
          <a:p>
            <a:pPr lvl="1"/>
            <a:r>
              <a:rPr lang="en-CA" dirty="0" smtClean="0"/>
              <a:t>Specify exactly what the learner must master</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15</a:t>
            </a:fld>
            <a:endParaRPr lang="en-CA"/>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p:cNvSpPr>
            <a:spLocks noChangeArrowheads="1"/>
          </p:cNvSpPr>
          <p:nvPr/>
        </p:nvSpPr>
        <p:spPr bwMode="auto">
          <a:xfrm>
            <a:off x="523055" y="1790720"/>
            <a:ext cx="7924800" cy="426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5844" name="Oval 3"/>
          <p:cNvSpPr>
            <a:spLocks noChangeArrowheads="1"/>
          </p:cNvSpPr>
          <p:nvPr/>
        </p:nvSpPr>
        <p:spPr bwMode="auto">
          <a:xfrm>
            <a:off x="1056455" y="2171720"/>
            <a:ext cx="6934200" cy="3505200"/>
          </a:xfrm>
          <a:prstGeom prst="ellipse">
            <a:avLst/>
          </a:prstGeom>
          <a:solidFill>
            <a:schemeClr val="tx2"/>
          </a:solidFill>
          <a:ln w="9525">
            <a:solidFill>
              <a:schemeClr val="tx1"/>
            </a:solidFill>
            <a:round/>
            <a:headEnd/>
            <a:tailEnd/>
          </a:ln>
        </p:spPr>
        <p:txBody>
          <a:bodyPr wrap="none" anchor="ctr"/>
          <a:lstStyle/>
          <a:p>
            <a:pPr algn="ctr" eaLnBrk="1" hangingPunct="1"/>
            <a:endParaRPr lang="en-US"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Verdana" pitchFamily="34" charset="0"/>
            </a:endParaRPr>
          </a:p>
        </p:txBody>
      </p:sp>
      <p:sp>
        <p:nvSpPr>
          <p:cNvPr id="35845" name="Oval 5"/>
          <p:cNvSpPr>
            <a:spLocks noChangeArrowheads="1"/>
          </p:cNvSpPr>
          <p:nvPr/>
        </p:nvSpPr>
        <p:spPr bwMode="auto">
          <a:xfrm>
            <a:off x="1742255" y="3009920"/>
            <a:ext cx="2133600" cy="990600"/>
          </a:xfrm>
          <a:prstGeom prst="ellipse">
            <a:avLst/>
          </a:prstGeom>
          <a:solidFill>
            <a:schemeClr val="accent3"/>
          </a:solidFill>
          <a:ln w="9525">
            <a:solidFill>
              <a:schemeClr val="tx1"/>
            </a:solidFill>
            <a:round/>
            <a:headEnd/>
            <a:tailEnd/>
          </a:ln>
        </p:spPr>
        <p:txBody>
          <a:bodyPr wrap="none" anchor="ctr"/>
          <a:lstStyle/>
          <a:p>
            <a:endParaRPr lang="en-US"/>
          </a:p>
        </p:txBody>
      </p:sp>
      <p:sp>
        <p:nvSpPr>
          <p:cNvPr id="35846" name="Text Box 7"/>
          <p:cNvSpPr txBox="1">
            <a:spLocks noChangeArrowheads="1"/>
          </p:cNvSpPr>
          <p:nvPr/>
        </p:nvSpPr>
        <p:spPr bwMode="auto">
          <a:xfrm>
            <a:off x="1666055" y="3267095"/>
            <a:ext cx="2362200" cy="581025"/>
          </a:xfrm>
          <a:prstGeom prst="rect">
            <a:avLst/>
          </a:prstGeom>
          <a:noFill/>
          <a:ln w="9525">
            <a:noFill/>
            <a:miter lim="800000"/>
            <a:headEnd/>
            <a:tailEnd/>
          </a:ln>
        </p:spPr>
        <p:txBody>
          <a:bodyPr>
            <a:spAutoFit/>
          </a:bodyPr>
          <a:lstStyle/>
          <a:p>
            <a:pPr algn="ctr" eaLnBrk="1" hangingPunct="1">
              <a:spcBef>
                <a:spcPct val="50000"/>
              </a:spcBef>
            </a:pPr>
            <a:r>
              <a:rPr lang="en-US" sz="1600" dirty="0">
                <a:latin typeface="Verdana" pitchFamily="34" charset="0"/>
              </a:rPr>
              <a:t>Teaching/Learning Resources</a:t>
            </a:r>
            <a:endParaRPr lang="en-CA" sz="1600" dirty="0">
              <a:latin typeface="Verdana" pitchFamily="34" charset="0"/>
            </a:endParaRPr>
          </a:p>
        </p:txBody>
      </p:sp>
      <p:sp>
        <p:nvSpPr>
          <p:cNvPr id="35847" name="Oval 8"/>
          <p:cNvSpPr>
            <a:spLocks noChangeArrowheads="1"/>
          </p:cNvSpPr>
          <p:nvPr/>
        </p:nvSpPr>
        <p:spPr bwMode="auto">
          <a:xfrm>
            <a:off x="4561655" y="4381520"/>
            <a:ext cx="2133600" cy="990600"/>
          </a:xfrm>
          <a:prstGeom prst="ellipse">
            <a:avLst/>
          </a:prstGeom>
          <a:solidFill>
            <a:schemeClr val="accent3"/>
          </a:solidFill>
          <a:ln w="9525">
            <a:solidFill>
              <a:schemeClr val="tx1"/>
            </a:solidFill>
            <a:round/>
            <a:headEnd/>
            <a:tailEnd/>
          </a:ln>
        </p:spPr>
        <p:txBody>
          <a:bodyPr wrap="none" anchor="ctr"/>
          <a:lstStyle/>
          <a:p>
            <a:endParaRPr lang="en-US"/>
          </a:p>
        </p:txBody>
      </p:sp>
      <p:sp>
        <p:nvSpPr>
          <p:cNvPr id="35848" name="Oval 9"/>
          <p:cNvSpPr>
            <a:spLocks noChangeArrowheads="1"/>
          </p:cNvSpPr>
          <p:nvPr/>
        </p:nvSpPr>
        <p:spPr bwMode="auto">
          <a:xfrm>
            <a:off x="5476055" y="3238520"/>
            <a:ext cx="2133600" cy="990600"/>
          </a:xfrm>
          <a:prstGeom prst="ellipse">
            <a:avLst/>
          </a:prstGeom>
          <a:solidFill>
            <a:schemeClr val="accent3"/>
          </a:solidFill>
          <a:ln w="9525">
            <a:solidFill>
              <a:schemeClr val="tx1"/>
            </a:solidFill>
            <a:round/>
            <a:headEnd/>
            <a:tailEnd/>
          </a:ln>
        </p:spPr>
        <p:txBody>
          <a:bodyPr wrap="none" anchor="ctr"/>
          <a:lstStyle/>
          <a:p>
            <a:endParaRPr lang="en-US"/>
          </a:p>
        </p:txBody>
      </p:sp>
      <p:sp>
        <p:nvSpPr>
          <p:cNvPr id="35849" name="Oval 10"/>
          <p:cNvSpPr>
            <a:spLocks noChangeArrowheads="1"/>
          </p:cNvSpPr>
          <p:nvPr/>
        </p:nvSpPr>
        <p:spPr bwMode="auto">
          <a:xfrm>
            <a:off x="3723455" y="2400320"/>
            <a:ext cx="2133600" cy="990600"/>
          </a:xfrm>
          <a:prstGeom prst="ellipse">
            <a:avLst/>
          </a:prstGeom>
          <a:solidFill>
            <a:schemeClr val="accent3"/>
          </a:solidFill>
          <a:ln w="9525">
            <a:solidFill>
              <a:schemeClr val="tx1"/>
            </a:solidFill>
            <a:round/>
            <a:headEnd/>
            <a:tailEnd/>
          </a:ln>
        </p:spPr>
        <p:txBody>
          <a:bodyPr wrap="none" anchor="ctr"/>
          <a:lstStyle/>
          <a:p>
            <a:endParaRPr lang="en-US"/>
          </a:p>
        </p:txBody>
      </p:sp>
      <p:sp>
        <p:nvSpPr>
          <p:cNvPr id="35850" name="Oval 11"/>
          <p:cNvSpPr>
            <a:spLocks noChangeArrowheads="1"/>
          </p:cNvSpPr>
          <p:nvPr/>
        </p:nvSpPr>
        <p:spPr bwMode="auto">
          <a:xfrm>
            <a:off x="2047055" y="4152920"/>
            <a:ext cx="2133600" cy="990600"/>
          </a:xfrm>
          <a:prstGeom prst="ellipse">
            <a:avLst/>
          </a:prstGeom>
          <a:solidFill>
            <a:schemeClr val="accent3"/>
          </a:solidFill>
          <a:ln w="9525">
            <a:solidFill>
              <a:schemeClr val="tx1"/>
            </a:solidFill>
            <a:round/>
            <a:headEnd/>
            <a:tailEnd/>
          </a:ln>
        </p:spPr>
        <p:txBody>
          <a:bodyPr wrap="none" anchor="ctr"/>
          <a:lstStyle/>
          <a:p>
            <a:endParaRPr lang="en-US"/>
          </a:p>
        </p:txBody>
      </p:sp>
      <p:sp>
        <p:nvSpPr>
          <p:cNvPr id="35851" name="Text Box 12"/>
          <p:cNvSpPr txBox="1">
            <a:spLocks noChangeArrowheads="1"/>
          </p:cNvSpPr>
          <p:nvPr/>
        </p:nvSpPr>
        <p:spPr bwMode="auto">
          <a:xfrm>
            <a:off x="4180655" y="2705120"/>
            <a:ext cx="1600200" cy="366713"/>
          </a:xfrm>
          <a:prstGeom prst="rect">
            <a:avLst/>
          </a:prstGeom>
          <a:noFill/>
          <a:ln w="9525">
            <a:noFill/>
            <a:miter lim="800000"/>
            <a:headEnd/>
            <a:tailEnd/>
          </a:ln>
        </p:spPr>
        <p:txBody>
          <a:bodyPr>
            <a:spAutoFit/>
          </a:bodyPr>
          <a:lstStyle/>
          <a:p>
            <a:pPr eaLnBrk="1" hangingPunct="1">
              <a:spcBef>
                <a:spcPct val="50000"/>
              </a:spcBef>
            </a:pPr>
            <a:r>
              <a:rPr lang="en-US">
                <a:latin typeface="Verdana" pitchFamily="34" charset="0"/>
              </a:rPr>
              <a:t>Outcomes</a:t>
            </a:r>
            <a:endParaRPr lang="en-CA">
              <a:latin typeface="Verdana" pitchFamily="34" charset="0"/>
            </a:endParaRPr>
          </a:p>
        </p:txBody>
      </p:sp>
      <p:sp>
        <p:nvSpPr>
          <p:cNvPr id="35852" name="Text Box 13"/>
          <p:cNvSpPr txBox="1">
            <a:spLocks noChangeArrowheads="1"/>
          </p:cNvSpPr>
          <p:nvPr/>
        </p:nvSpPr>
        <p:spPr bwMode="auto">
          <a:xfrm>
            <a:off x="2123255" y="4457720"/>
            <a:ext cx="1905000" cy="366713"/>
          </a:xfrm>
          <a:prstGeom prst="rect">
            <a:avLst/>
          </a:prstGeom>
          <a:noFill/>
          <a:ln w="9525">
            <a:noFill/>
            <a:miter lim="800000"/>
            <a:headEnd/>
            <a:tailEnd/>
          </a:ln>
        </p:spPr>
        <p:txBody>
          <a:bodyPr>
            <a:spAutoFit/>
          </a:bodyPr>
          <a:lstStyle/>
          <a:p>
            <a:pPr algn="ctr" eaLnBrk="1" hangingPunct="1">
              <a:spcBef>
                <a:spcPct val="50000"/>
              </a:spcBef>
            </a:pPr>
            <a:r>
              <a:rPr lang="en-US" dirty="0">
                <a:latin typeface="Verdana" pitchFamily="34" charset="0"/>
              </a:rPr>
              <a:t>Content</a:t>
            </a:r>
            <a:endParaRPr lang="en-CA" dirty="0">
              <a:latin typeface="Verdana" pitchFamily="34" charset="0"/>
            </a:endParaRPr>
          </a:p>
        </p:txBody>
      </p:sp>
      <p:sp>
        <p:nvSpPr>
          <p:cNvPr id="35853" name="Text Box 14"/>
          <p:cNvSpPr txBox="1">
            <a:spLocks noChangeArrowheads="1"/>
          </p:cNvSpPr>
          <p:nvPr/>
        </p:nvSpPr>
        <p:spPr bwMode="auto">
          <a:xfrm>
            <a:off x="5399855" y="3314720"/>
            <a:ext cx="2438400" cy="641350"/>
          </a:xfrm>
          <a:prstGeom prst="rect">
            <a:avLst/>
          </a:prstGeom>
          <a:noFill/>
          <a:ln w="9525">
            <a:noFill/>
            <a:miter lim="800000"/>
            <a:headEnd/>
            <a:tailEnd/>
          </a:ln>
        </p:spPr>
        <p:txBody>
          <a:bodyPr>
            <a:spAutoFit/>
          </a:bodyPr>
          <a:lstStyle/>
          <a:p>
            <a:pPr algn="ctr" eaLnBrk="1" hangingPunct="1">
              <a:spcBef>
                <a:spcPct val="50000"/>
              </a:spcBef>
            </a:pPr>
            <a:r>
              <a:rPr lang="en-US" dirty="0">
                <a:latin typeface="Verdana" pitchFamily="34" charset="0"/>
              </a:rPr>
              <a:t>Learner Characteristics</a:t>
            </a:r>
            <a:endParaRPr lang="en-CA" dirty="0">
              <a:latin typeface="Verdana" pitchFamily="34" charset="0"/>
            </a:endParaRPr>
          </a:p>
        </p:txBody>
      </p:sp>
      <p:sp>
        <p:nvSpPr>
          <p:cNvPr id="35854" name="Text Box 15"/>
          <p:cNvSpPr txBox="1">
            <a:spLocks noChangeArrowheads="1"/>
          </p:cNvSpPr>
          <p:nvPr/>
        </p:nvSpPr>
        <p:spPr bwMode="auto">
          <a:xfrm>
            <a:off x="4409255" y="4638695"/>
            <a:ext cx="2438400" cy="581025"/>
          </a:xfrm>
          <a:prstGeom prst="rect">
            <a:avLst/>
          </a:prstGeom>
          <a:noFill/>
          <a:ln w="9525">
            <a:noFill/>
            <a:miter lim="800000"/>
            <a:headEnd/>
            <a:tailEnd/>
          </a:ln>
        </p:spPr>
        <p:txBody>
          <a:bodyPr>
            <a:spAutoFit/>
          </a:bodyPr>
          <a:lstStyle/>
          <a:p>
            <a:pPr algn="ctr" eaLnBrk="1" hangingPunct="1">
              <a:spcBef>
                <a:spcPct val="50000"/>
              </a:spcBef>
            </a:pPr>
            <a:r>
              <a:rPr lang="en-US" sz="1600" dirty="0">
                <a:latin typeface="Verdana" pitchFamily="34" charset="0"/>
              </a:rPr>
              <a:t>Teaching/Learning Strategies</a:t>
            </a:r>
            <a:endParaRPr lang="en-CA" sz="1600" dirty="0">
              <a:latin typeface="Verdana" pitchFamily="34" charset="0"/>
            </a:endParaRPr>
          </a:p>
        </p:txBody>
      </p:sp>
      <p:sp>
        <p:nvSpPr>
          <p:cNvPr id="35855" name="WordArt 16"/>
          <p:cNvSpPr>
            <a:spLocks noChangeArrowheads="1" noChangeShapeType="1" noTextEdit="1"/>
          </p:cNvSpPr>
          <p:nvPr/>
        </p:nvSpPr>
        <p:spPr bwMode="auto">
          <a:xfrm>
            <a:off x="3190055" y="2095520"/>
            <a:ext cx="2514600" cy="228600"/>
          </a:xfrm>
          <a:prstGeom prst="rect">
            <a:avLst/>
          </a:prstGeom>
        </p:spPr>
        <p:txBody>
          <a:bodyPr spcFirstLastPara="1" wrap="none" fromWordArt="1">
            <a:prstTxWarp prst="textArchUp">
              <a:avLst>
                <a:gd name="adj" fmla="val 10800004"/>
              </a:avLst>
            </a:prstTxWarp>
          </a:bodyPr>
          <a:lstStyle/>
          <a:p>
            <a:pPr algn="ctr"/>
            <a:r>
              <a:rPr lang="en-CA" sz="3600" kern="10">
                <a:ln w="9525">
                  <a:solidFill>
                    <a:srgbClr val="000000"/>
                  </a:solidFill>
                  <a:round/>
                  <a:headEnd/>
                  <a:tailEnd/>
                </a:ln>
                <a:solidFill>
                  <a:srgbClr val="000000"/>
                </a:solidFill>
                <a:latin typeface="Arial Black"/>
              </a:rPr>
              <a:t>Evaluation</a:t>
            </a:r>
          </a:p>
        </p:txBody>
      </p:sp>
      <p:sp>
        <p:nvSpPr>
          <p:cNvPr id="35856" name="WordArt 18"/>
          <p:cNvSpPr>
            <a:spLocks noChangeArrowheads="1" noChangeShapeType="1" noTextEdit="1"/>
          </p:cNvSpPr>
          <p:nvPr/>
        </p:nvSpPr>
        <p:spPr bwMode="auto">
          <a:xfrm rot="-5633613">
            <a:off x="-696145" y="3924320"/>
            <a:ext cx="2514600" cy="381000"/>
          </a:xfrm>
          <a:prstGeom prst="rect">
            <a:avLst/>
          </a:prstGeom>
        </p:spPr>
        <p:txBody>
          <a:bodyPr spcFirstLastPara="1" wrap="none" fromWordArt="1">
            <a:prstTxWarp prst="textArchUp">
              <a:avLst>
                <a:gd name="adj" fmla="val 10800004"/>
              </a:avLst>
            </a:prstTxWarp>
          </a:bodyPr>
          <a:lstStyle/>
          <a:p>
            <a:pPr algn="ctr"/>
            <a:r>
              <a:rPr lang="en-CA" sz="3600" kern="10" dirty="0">
                <a:ln w="9525">
                  <a:solidFill>
                    <a:srgbClr val="000000"/>
                  </a:solidFill>
                  <a:round/>
                  <a:headEnd/>
                  <a:tailEnd/>
                </a:ln>
                <a:latin typeface="Arial Black"/>
              </a:rPr>
              <a:t>Support Services</a:t>
            </a:r>
          </a:p>
        </p:txBody>
      </p:sp>
      <p:sp>
        <p:nvSpPr>
          <p:cNvPr id="35857" name="WordArt 19"/>
          <p:cNvSpPr>
            <a:spLocks noChangeArrowheads="1" noChangeShapeType="1" noTextEdit="1"/>
          </p:cNvSpPr>
          <p:nvPr/>
        </p:nvSpPr>
        <p:spPr bwMode="auto">
          <a:xfrm rot="5400000">
            <a:off x="7381055" y="3848120"/>
            <a:ext cx="2057400" cy="381000"/>
          </a:xfrm>
          <a:prstGeom prst="rect">
            <a:avLst/>
          </a:prstGeom>
        </p:spPr>
        <p:txBody>
          <a:bodyPr spcFirstLastPara="1" wrap="none" fromWordArt="1">
            <a:prstTxWarp prst="textArchUp">
              <a:avLst>
                <a:gd name="adj" fmla="val 10793684"/>
              </a:avLst>
            </a:prstTxWarp>
          </a:bodyPr>
          <a:lstStyle/>
          <a:p>
            <a:pPr algn="ctr"/>
            <a:r>
              <a:rPr lang="en-CA" sz="3600" kern="10" dirty="0">
                <a:ln w="9525">
                  <a:solidFill>
                    <a:srgbClr val="000000"/>
                  </a:solidFill>
                  <a:round/>
                  <a:headEnd/>
                  <a:tailEnd/>
                </a:ln>
                <a:latin typeface="Arial Black"/>
              </a:rPr>
              <a:t>Implementation</a:t>
            </a:r>
          </a:p>
        </p:txBody>
      </p:sp>
      <p:sp>
        <p:nvSpPr>
          <p:cNvPr id="35858" name="WordArt 20"/>
          <p:cNvSpPr>
            <a:spLocks noChangeArrowheads="1" noChangeShapeType="1" noTextEdit="1"/>
          </p:cNvSpPr>
          <p:nvPr/>
        </p:nvSpPr>
        <p:spPr bwMode="auto">
          <a:xfrm>
            <a:off x="3647255" y="1638320"/>
            <a:ext cx="1600200" cy="228600"/>
          </a:xfrm>
          <a:prstGeom prst="rect">
            <a:avLst/>
          </a:prstGeom>
        </p:spPr>
        <p:txBody>
          <a:bodyPr spcFirstLastPara="1" wrap="none" fromWordArt="1">
            <a:prstTxWarp prst="textArchUp">
              <a:avLst>
                <a:gd name="adj" fmla="val 10800004"/>
              </a:avLst>
            </a:prstTxWarp>
          </a:bodyPr>
          <a:lstStyle/>
          <a:p>
            <a:pPr algn="ctr"/>
            <a:r>
              <a:rPr lang="en-CA" sz="3600" kern="10" dirty="0">
                <a:ln w="9525">
                  <a:solidFill>
                    <a:srgbClr val="000000"/>
                  </a:solidFill>
                  <a:round/>
                  <a:headEnd/>
                  <a:tailEnd/>
                </a:ln>
                <a:latin typeface="Arial Black"/>
              </a:rPr>
              <a:t>Planning</a:t>
            </a:r>
          </a:p>
        </p:txBody>
      </p:sp>
      <p:sp>
        <p:nvSpPr>
          <p:cNvPr id="35859" name="WordArt 22"/>
          <p:cNvSpPr>
            <a:spLocks noChangeArrowheads="1" noChangeShapeType="1" noTextEdit="1"/>
          </p:cNvSpPr>
          <p:nvPr/>
        </p:nvSpPr>
        <p:spPr bwMode="auto">
          <a:xfrm>
            <a:off x="3190055" y="6057920"/>
            <a:ext cx="2514600" cy="228600"/>
          </a:xfrm>
          <a:prstGeom prst="rect">
            <a:avLst/>
          </a:prstGeom>
        </p:spPr>
        <p:txBody>
          <a:bodyPr spcFirstLastPara="1" wrap="none" fromWordArt="1">
            <a:prstTxWarp prst="textArchDown">
              <a:avLst>
                <a:gd name="adj" fmla="val 0"/>
              </a:avLst>
            </a:prstTxWarp>
          </a:bodyPr>
          <a:lstStyle/>
          <a:p>
            <a:pPr algn="ctr"/>
            <a:r>
              <a:rPr lang="en-CA" sz="3600" kern="10" dirty="0">
                <a:ln w="9525">
                  <a:solidFill>
                    <a:srgbClr val="000000"/>
                  </a:solidFill>
                  <a:round/>
                  <a:headEnd/>
                  <a:tailEnd/>
                </a:ln>
                <a:latin typeface="Arial Black"/>
              </a:rPr>
              <a:t>Project</a:t>
            </a:r>
            <a:r>
              <a:rPr lang="en-CA" sz="3600" kern="10" dirty="0">
                <a:ln w="9525">
                  <a:solidFill>
                    <a:srgbClr val="000000"/>
                  </a:solidFill>
                  <a:round/>
                  <a:headEnd/>
                  <a:tailEnd/>
                </a:ln>
                <a:solidFill>
                  <a:srgbClr val="000000"/>
                </a:solidFill>
                <a:latin typeface="Arial Black"/>
              </a:rPr>
              <a:t> </a:t>
            </a:r>
            <a:r>
              <a:rPr lang="en-CA" sz="3600" kern="10" dirty="0" err="1">
                <a:ln w="9525">
                  <a:solidFill>
                    <a:srgbClr val="000000"/>
                  </a:solidFill>
                  <a:round/>
                  <a:headEnd/>
                  <a:tailEnd/>
                </a:ln>
                <a:latin typeface="Arial Black"/>
              </a:rPr>
              <a:t>Managment</a:t>
            </a:r>
            <a:endParaRPr lang="en-CA" sz="3600" kern="10" dirty="0">
              <a:ln w="9525">
                <a:solidFill>
                  <a:srgbClr val="000000"/>
                </a:solidFill>
                <a:round/>
                <a:headEnd/>
                <a:tailEnd/>
              </a:ln>
              <a:latin typeface="Arial Black"/>
            </a:endParaRPr>
          </a:p>
        </p:txBody>
      </p:sp>
      <p:sp>
        <p:nvSpPr>
          <p:cNvPr id="35860" name="WordArt 23"/>
          <p:cNvSpPr>
            <a:spLocks noChangeArrowheads="1" noChangeShapeType="1" noTextEdit="1"/>
          </p:cNvSpPr>
          <p:nvPr/>
        </p:nvSpPr>
        <p:spPr bwMode="auto">
          <a:xfrm>
            <a:off x="1947043" y="4541858"/>
            <a:ext cx="5257800" cy="1346200"/>
          </a:xfrm>
          <a:prstGeom prst="rect">
            <a:avLst/>
          </a:prstGeom>
        </p:spPr>
        <p:txBody>
          <a:bodyPr spcFirstLastPara="1" wrap="none" fromWordArt="1">
            <a:prstTxWarp prst="textArchDown">
              <a:avLst>
                <a:gd name="adj" fmla="val 0"/>
              </a:avLst>
            </a:prstTxWarp>
          </a:bodyPr>
          <a:lstStyle/>
          <a:p>
            <a:pPr algn="ctr"/>
            <a:r>
              <a:rPr lang="en-CA" sz="3600" kern="10">
                <a:ln w="9525">
                  <a:solidFill>
                    <a:srgbClr val="000000"/>
                  </a:solidFill>
                  <a:round/>
                  <a:headEnd/>
                  <a:tailEnd/>
                </a:ln>
                <a:solidFill>
                  <a:srgbClr val="000000"/>
                </a:solidFill>
                <a:latin typeface="Arial Black"/>
              </a:rPr>
              <a:t>Formative   Summative   Confirmative</a:t>
            </a:r>
          </a:p>
        </p:txBody>
      </p:sp>
      <p:sp>
        <p:nvSpPr>
          <p:cNvPr id="20" name="Rectangle 19"/>
          <p:cNvSpPr/>
          <p:nvPr/>
        </p:nvSpPr>
        <p:spPr>
          <a:xfrm>
            <a:off x="1071538" y="428604"/>
            <a:ext cx="739240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Components of Instructional Design Plan</a:t>
            </a:r>
            <a:r>
              <a:rPr lang="en-US" sz="5400" b="1" cap="none" spc="0" dirty="0" smtClean="0">
                <a:ln/>
                <a:solidFill>
                  <a:schemeClr val="accent3"/>
                </a:solidFill>
                <a:effectLst/>
              </a:rPr>
              <a:t> </a:t>
            </a:r>
            <a:endParaRPr lang="en-US"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815331_33283550.jpg"/>
          <p:cNvPicPr>
            <a:picLocks noChangeAspect="1"/>
          </p:cNvPicPr>
          <p:nvPr/>
        </p:nvPicPr>
        <p:blipFill>
          <a:blip r:embed="rId3" cstate="print">
            <a:lum bright="-40000"/>
          </a:blip>
          <a:stretch>
            <a:fillRect/>
          </a:stretch>
        </p:blipFill>
        <p:spPr>
          <a:xfrm>
            <a:off x="0" y="0"/>
            <a:ext cx="9244544" cy="6858000"/>
          </a:xfrm>
          <a:prstGeom prst="rect">
            <a:avLst/>
          </a:prstGeom>
        </p:spPr>
      </p:pic>
      <p:sp>
        <p:nvSpPr>
          <p:cNvPr id="11" name="Title 10"/>
          <p:cNvSpPr>
            <a:spLocks noGrp="1"/>
          </p:cNvSpPr>
          <p:nvPr>
            <p:ph type="title"/>
          </p:nvPr>
        </p:nvSpPr>
        <p:spPr>
          <a:xfrm>
            <a:off x="428596" y="285728"/>
            <a:ext cx="8229600" cy="1143000"/>
          </a:xfrm>
        </p:spPr>
        <p:txBody>
          <a:bodyPr/>
          <a:lstStyle/>
          <a:p>
            <a:r>
              <a:rPr lang="en-CA" b="1" dirty="0" smtClean="0"/>
              <a:t>Evaluation</a:t>
            </a:r>
            <a:endParaRPr lang="en-CA" b="1" dirty="0"/>
          </a:p>
        </p:txBody>
      </p:sp>
      <p:sp>
        <p:nvSpPr>
          <p:cNvPr id="12" name="Content Placeholder 11"/>
          <p:cNvSpPr>
            <a:spLocks noGrp="1"/>
          </p:cNvSpPr>
          <p:nvPr>
            <p:ph idx="1"/>
          </p:nvPr>
        </p:nvSpPr>
        <p:spPr/>
        <p:txBody>
          <a:bodyPr/>
          <a:lstStyle/>
          <a:p>
            <a:r>
              <a:rPr lang="en-CA" dirty="0" smtClean="0">
                <a:solidFill>
                  <a:srgbClr val="00FF00"/>
                </a:solidFill>
              </a:rPr>
              <a:t>Formative and Revision</a:t>
            </a:r>
          </a:p>
          <a:p>
            <a:pPr lvl="1"/>
            <a:r>
              <a:rPr lang="en-CA" dirty="0" smtClean="0"/>
              <a:t>Informs how well the instructional program is serving the objectives as it progresses.</a:t>
            </a:r>
          </a:p>
          <a:p>
            <a:r>
              <a:rPr lang="en-CA" dirty="0" smtClean="0">
                <a:solidFill>
                  <a:srgbClr val="00FF00"/>
                </a:solidFill>
              </a:rPr>
              <a:t>Summative</a:t>
            </a:r>
          </a:p>
          <a:p>
            <a:pPr lvl="1"/>
            <a:r>
              <a:rPr lang="en-CA" dirty="0" smtClean="0"/>
              <a:t>Evaluates effectiveness of final materials</a:t>
            </a:r>
          </a:p>
          <a:p>
            <a:r>
              <a:rPr lang="en-CA" dirty="0" smtClean="0">
                <a:solidFill>
                  <a:srgbClr val="00FF00"/>
                </a:solidFill>
              </a:rPr>
              <a:t>Confirmative</a:t>
            </a:r>
          </a:p>
          <a:p>
            <a:pPr lvl="1"/>
            <a:r>
              <a:rPr lang="en-CA" dirty="0" smtClean="0"/>
              <a:t>Determines if course of instruction remains appropriate over time.</a:t>
            </a:r>
          </a:p>
          <a:p>
            <a:endParaRPr lang="en-CA" dirty="0"/>
          </a:p>
        </p:txBody>
      </p:sp>
      <p:sp>
        <p:nvSpPr>
          <p:cNvPr id="3" name="Footer Placeholder 2"/>
          <p:cNvSpPr>
            <a:spLocks noGrp="1"/>
          </p:cNvSpPr>
          <p:nvPr>
            <p:ph type="ftr" sz="quarter" idx="11"/>
          </p:nvPr>
        </p:nvSpPr>
        <p:spPr/>
        <p:txBody>
          <a:bodyPr/>
          <a:lstStyle/>
          <a:p>
            <a:r>
              <a:rPr lang="en-CA" smtClean="0"/>
              <a:t>Dr. Joseph Mior</a:t>
            </a:r>
            <a:endParaRPr lang="en-CA"/>
          </a:p>
        </p:txBody>
      </p:sp>
      <p:sp>
        <p:nvSpPr>
          <p:cNvPr id="4" name="Slide Number Placeholder 3"/>
          <p:cNvSpPr>
            <a:spLocks noGrp="1"/>
          </p:cNvSpPr>
          <p:nvPr>
            <p:ph type="sldNum" sz="quarter" idx="12"/>
          </p:nvPr>
        </p:nvSpPr>
        <p:spPr/>
        <p:txBody>
          <a:bodyPr/>
          <a:lstStyle/>
          <a:p>
            <a:fld id="{189D6E0F-0500-4782-9E97-AC903CEFAEDE}" type="slidenum">
              <a:rPr lang="en-CA" smtClean="0"/>
              <a:pPr/>
              <a:t>17</a:t>
            </a:fld>
            <a:endParaRPr lang="en-CA"/>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45587_80347645.jpg"/>
          <p:cNvPicPr>
            <a:picLocks noChangeAspect="1"/>
          </p:cNvPicPr>
          <p:nvPr/>
        </p:nvPicPr>
        <p:blipFill>
          <a:blip r:embed="rId3" cstate="print">
            <a:lum bright="-40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dirty="0" smtClean="0"/>
              <a:t>Answering the Critics</a:t>
            </a:r>
            <a:endParaRPr lang="en-CA" dirty="0"/>
          </a:p>
        </p:txBody>
      </p:sp>
      <p:sp>
        <p:nvSpPr>
          <p:cNvPr id="3" name="Content Placeholder 2"/>
          <p:cNvSpPr>
            <a:spLocks noGrp="1"/>
          </p:cNvSpPr>
          <p:nvPr>
            <p:ph idx="1"/>
          </p:nvPr>
        </p:nvSpPr>
        <p:spPr/>
        <p:txBody>
          <a:bodyPr/>
          <a:lstStyle/>
          <a:p>
            <a:r>
              <a:rPr lang="en-CA" dirty="0" smtClean="0"/>
              <a:t>ID process would only be mechanistic if elements were treated in a fragmented </a:t>
            </a:r>
            <a:r>
              <a:rPr lang="en-CA" smtClean="0"/>
              <a:t>manner rather </a:t>
            </a:r>
            <a:r>
              <a:rPr lang="en-CA" dirty="0" smtClean="0"/>
              <a:t>than in an integrated approach.</a:t>
            </a:r>
          </a:p>
          <a:p>
            <a:r>
              <a:rPr lang="en-CA" dirty="0" smtClean="0"/>
              <a:t>A humanistic approach to instruction recognizes the individual learner in terms of:</a:t>
            </a:r>
          </a:p>
          <a:p>
            <a:pPr lvl="1"/>
            <a:r>
              <a:rPr lang="en-CA" dirty="0" smtClean="0"/>
              <a:t>His or her own capabilities</a:t>
            </a:r>
          </a:p>
          <a:p>
            <a:pPr lvl="1"/>
            <a:r>
              <a:rPr lang="en-CA" dirty="0" smtClean="0"/>
              <a:t>Individual differences</a:t>
            </a:r>
          </a:p>
          <a:p>
            <a:pPr lvl="1"/>
            <a:r>
              <a:rPr lang="en-CA" dirty="0" smtClean="0"/>
              <a:t>Present ability levels</a:t>
            </a:r>
          </a:p>
          <a:p>
            <a:pPr lvl="1"/>
            <a:r>
              <a:rPr lang="en-CA" dirty="0" smtClean="0"/>
              <a:t>Personal development</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18</a:t>
            </a:fld>
            <a:endParaRPr lang="en-CA"/>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495300"/>
            <a:ext cx="7823200" cy="457200"/>
          </a:xfrm>
          <a:prstGeom prst="rect">
            <a:avLst/>
          </a:prstGeom>
          <a:noFill/>
          <a:ln w="9525">
            <a:noFill/>
            <a:miter lim="800000"/>
            <a:headEnd/>
            <a:tailEnd/>
          </a:ln>
        </p:spPr>
        <p:txBody>
          <a:bodyPr>
            <a:spAutoFit/>
          </a:bodyPr>
          <a:lstStyle/>
          <a:p>
            <a:pPr algn="ctr">
              <a:spcBef>
                <a:spcPct val="50000"/>
              </a:spcBef>
            </a:pPr>
            <a:r>
              <a:rPr lang="en-US" sz="2400" b="1" dirty="0">
                <a:ea typeface="ＭＳ Ｐゴシック" pitchFamily="34" charset="-128"/>
              </a:rPr>
              <a:t>CURRICULUM FRAMEWORK</a:t>
            </a:r>
          </a:p>
        </p:txBody>
      </p:sp>
      <p:grpSp>
        <p:nvGrpSpPr>
          <p:cNvPr id="2" name="Group 60"/>
          <p:cNvGrpSpPr>
            <a:grpSpLocks/>
          </p:cNvGrpSpPr>
          <p:nvPr/>
        </p:nvGrpSpPr>
        <p:grpSpPr bwMode="auto">
          <a:xfrm>
            <a:off x="404813" y="1428750"/>
            <a:ext cx="3725862" cy="1400175"/>
            <a:chOff x="355" y="810"/>
            <a:chExt cx="2347" cy="882"/>
          </a:xfrm>
        </p:grpSpPr>
        <p:sp>
          <p:nvSpPr>
            <p:cNvPr id="36909" name="Text Box 13"/>
            <p:cNvSpPr txBox="1">
              <a:spLocks noChangeArrowheads="1"/>
            </p:cNvSpPr>
            <p:nvPr/>
          </p:nvSpPr>
          <p:spPr bwMode="auto">
            <a:xfrm>
              <a:off x="355" y="1404"/>
              <a:ext cx="896" cy="288"/>
            </a:xfrm>
            <a:prstGeom prst="rect">
              <a:avLst/>
            </a:prstGeom>
            <a:noFill/>
            <a:ln w="9525">
              <a:noFill/>
              <a:miter lim="800000"/>
              <a:headEnd/>
              <a:tailEnd/>
            </a:ln>
          </p:spPr>
          <p:txBody>
            <a:bodyPr>
              <a:spAutoFit/>
            </a:bodyPr>
            <a:lstStyle/>
            <a:p>
              <a:pPr algn="ctr"/>
              <a:r>
                <a:rPr lang="en-US" sz="1200">
                  <a:ea typeface="ＭＳ Ｐゴシック" pitchFamily="34" charset="-128"/>
                </a:rPr>
                <a:t>Government Guidelines</a:t>
              </a:r>
            </a:p>
          </p:txBody>
        </p:sp>
        <p:sp>
          <p:nvSpPr>
            <p:cNvPr id="36910" name="Text Box 14"/>
            <p:cNvSpPr txBox="1">
              <a:spLocks noChangeArrowheads="1"/>
            </p:cNvSpPr>
            <p:nvPr/>
          </p:nvSpPr>
          <p:spPr bwMode="auto">
            <a:xfrm>
              <a:off x="1028" y="1089"/>
              <a:ext cx="896" cy="288"/>
            </a:xfrm>
            <a:prstGeom prst="rect">
              <a:avLst/>
            </a:prstGeom>
            <a:noFill/>
            <a:ln w="9525">
              <a:noFill/>
              <a:miter lim="800000"/>
              <a:headEnd/>
              <a:tailEnd/>
            </a:ln>
          </p:spPr>
          <p:txBody>
            <a:bodyPr>
              <a:spAutoFit/>
            </a:bodyPr>
            <a:lstStyle/>
            <a:p>
              <a:pPr algn="ctr"/>
              <a:r>
                <a:rPr lang="en-US" sz="1200">
                  <a:ea typeface="ＭＳ Ｐゴシック" pitchFamily="34" charset="-128"/>
                </a:rPr>
                <a:t>Emerging Trends in Field</a:t>
              </a:r>
            </a:p>
          </p:txBody>
        </p:sp>
        <p:sp>
          <p:nvSpPr>
            <p:cNvPr id="36911" name="Text Box 15"/>
            <p:cNvSpPr txBox="1">
              <a:spLocks noChangeArrowheads="1"/>
            </p:cNvSpPr>
            <p:nvPr/>
          </p:nvSpPr>
          <p:spPr bwMode="auto">
            <a:xfrm>
              <a:off x="1806" y="810"/>
              <a:ext cx="896" cy="173"/>
            </a:xfrm>
            <a:prstGeom prst="rect">
              <a:avLst/>
            </a:prstGeom>
            <a:noFill/>
            <a:ln w="9525">
              <a:noFill/>
              <a:miter lim="800000"/>
              <a:headEnd/>
              <a:tailEnd/>
            </a:ln>
          </p:spPr>
          <p:txBody>
            <a:bodyPr>
              <a:spAutoFit/>
            </a:bodyPr>
            <a:lstStyle/>
            <a:p>
              <a:pPr algn="ctr"/>
              <a:r>
                <a:rPr lang="en-US" sz="1200">
                  <a:ea typeface="ＭＳ Ｐゴシック" pitchFamily="34" charset="-128"/>
                </a:rPr>
                <a:t>Workplace Needs</a:t>
              </a:r>
            </a:p>
          </p:txBody>
        </p:sp>
      </p:grpSp>
      <p:sp>
        <p:nvSpPr>
          <p:cNvPr id="36868" name="Text Box 16"/>
          <p:cNvSpPr txBox="1">
            <a:spLocks noChangeArrowheads="1"/>
          </p:cNvSpPr>
          <p:nvPr/>
        </p:nvSpPr>
        <p:spPr bwMode="auto">
          <a:xfrm flipH="1">
            <a:off x="7575550" y="2357438"/>
            <a:ext cx="1219200" cy="457200"/>
          </a:xfrm>
          <a:prstGeom prst="rect">
            <a:avLst/>
          </a:prstGeom>
          <a:noFill/>
          <a:ln w="9525">
            <a:noFill/>
            <a:miter lim="800000"/>
            <a:headEnd/>
            <a:tailEnd/>
          </a:ln>
        </p:spPr>
        <p:txBody>
          <a:bodyPr>
            <a:spAutoFit/>
          </a:bodyPr>
          <a:lstStyle/>
          <a:p>
            <a:pPr algn="ctr"/>
            <a:r>
              <a:rPr lang="en-US" sz="1200">
                <a:ea typeface="ＭＳ Ｐゴシック" pitchFamily="34" charset="-128"/>
              </a:rPr>
              <a:t>Technology &amp;   Resources</a:t>
            </a:r>
          </a:p>
        </p:txBody>
      </p:sp>
      <p:sp>
        <p:nvSpPr>
          <p:cNvPr id="36869" name="Text Box 17"/>
          <p:cNvSpPr txBox="1">
            <a:spLocks noChangeArrowheads="1"/>
          </p:cNvSpPr>
          <p:nvPr/>
        </p:nvSpPr>
        <p:spPr bwMode="auto">
          <a:xfrm flipH="1">
            <a:off x="6443663" y="1952625"/>
            <a:ext cx="1219200" cy="274638"/>
          </a:xfrm>
          <a:prstGeom prst="rect">
            <a:avLst/>
          </a:prstGeom>
          <a:noFill/>
          <a:ln w="9525">
            <a:noFill/>
            <a:miter lim="800000"/>
            <a:headEnd/>
            <a:tailEnd/>
          </a:ln>
        </p:spPr>
        <p:txBody>
          <a:bodyPr>
            <a:spAutoFit/>
          </a:bodyPr>
          <a:lstStyle/>
          <a:p>
            <a:pPr algn="ctr"/>
            <a:r>
              <a:rPr lang="en-US" sz="1200">
                <a:ea typeface="ＭＳ Ｐゴシック" pitchFamily="34" charset="-128"/>
              </a:rPr>
              <a:t>College Policy</a:t>
            </a:r>
          </a:p>
        </p:txBody>
      </p:sp>
      <p:sp>
        <p:nvSpPr>
          <p:cNvPr id="36870" name="Text Box 18"/>
          <p:cNvSpPr txBox="1">
            <a:spLocks noChangeArrowheads="1"/>
          </p:cNvSpPr>
          <p:nvPr/>
        </p:nvSpPr>
        <p:spPr bwMode="auto">
          <a:xfrm flipH="1">
            <a:off x="5326063" y="1485900"/>
            <a:ext cx="1422400" cy="274638"/>
          </a:xfrm>
          <a:prstGeom prst="rect">
            <a:avLst/>
          </a:prstGeom>
          <a:noFill/>
          <a:ln w="9525">
            <a:noFill/>
            <a:miter lim="800000"/>
            <a:headEnd/>
            <a:tailEnd/>
          </a:ln>
        </p:spPr>
        <p:txBody>
          <a:bodyPr>
            <a:spAutoFit/>
          </a:bodyPr>
          <a:lstStyle/>
          <a:p>
            <a:pPr algn="ctr"/>
            <a:r>
              <a:rPr lang="en-US" sz="1200">
                <a:ea typeface="ＭＳ Ｐゴシック" pitchFamily="34" charset="-128"/>
              </a:rPr>
              <a:t>Stakeholder Input</a:t>
            </a:r>
          </a:p>
        </p:txBody>
      </p:sp>
      <p:grpSp>
        <p:nvGrpSpPr>
          <p:cNvPr id="3" name="Group 19"/>
          <p:cNvGrpSpPr>
            <a:grpSpLocks/>
          </p:cNvGrpSpPr>
          <p:nvPr/>
        </p:nvGrpSpPr>
        <p:grpSpPr bwMode="auto">
          <a:xfrm>
            <a:off x="3640138" y="1928813"/>
            <a:ext cx="2052637" cy="571500"/>
            <a:chOff x="1728" y="2208"/>
            <a:chExt cx="768" cy="480"/>
          </a:xfrm>
        </p:grpSpPr>
        <p:sp>
          <p:nvSpPr>
            <p:cNvPr id="36907" name="Oval 20"/>
            <p:cNvSpPr>
              <a:spLocks noChangeArrowheads="1"/>
            </p:cNvSpPr>
            <p:nvPr/>
          </p:nvSpPr>
          <p:spPr bwMode="auto">
            <a:xfrm>
              <a:off x="1728" y="2208"/>
              <a:ext cx="768" cy="480"/>
            </a:xfrm>
            <a:prstGeom prst="ellipse">
              <a:avLst/>
            </a:prstGeom>
            <a:noFill/>
            <a:ln w="9525">
              <a:solidFill>
                <a:schemeClr val="tx1"/>
              </a:solidFill>
              <a:round/>
              <a:headEnd/>
              <a:tailEnd/>
            </a:ln>
          </p:spPr>
          <p:txBody>
            <a:bodyPr wrap="none" anchor="ctr"/>
            <a:lstStyle/>
            <a:p>
              <a:endParaRPr lang="en-US"/>
            </a:p>
          </p:txBody>
        </p:sp>
        <p:sp>
          <p:nvSpPr>
            <p:cNvPr id="36908" name="Text Box 21"/>
            <p:cNvSpPr txBox="1">
              <a:spLocks noChangeArrowheads="1"/>
            </p:cNvSpPr>
            <p:nvPr/>
          </p:nvSpPr>
          <p:spPr bwMode="auto">
            <a:xfrm>
              <a:off x="1824" y="2256"/>
              <a:ext cx="586" cy="384"/>
            </a:xfrm>
            <a:prstGeom prst="rect">
              <a:avLst/>
            </a:prstGeom>
            <a:noFill/>
            <a:ln w="9525">
              <a:noFill/>
              <a:miter lim="800000"/>
              <a:headEnd/>
              <a:tailEnd/>
            </a:ln>
          </p:spPr>
          <p:txBody>
            <a:bodyPr>
              <a:spAutoFit/>
            </a:bodyPr>
            <a:lstStyle/>
            <a:p>
              <a:pPr algn="ctr"/>
              <a:r>
                <a:rPr lang="en-US" sz="1200">
                  <a:ea typeface="ＭＳ Ｐゴシック" pitchFamily="34" charset="-128"/>
                </a:rPr>
                <a:t>Program Learning Outcomes</a:t>
              </a:r>
            </a:p>
          </p:txBody>
        </p:sp>
      </p:grpSp>
      <p:grpSp>
        <p:nvGrpSpPr>
          <p:cNvPr id="4" name="Group 22"/>
          <p:cNvGrpSpPr>
            <a:grpSpLocks/>
          </p:cNvGrpSpPr>
          <p:nvPr/>
        </p:nvGrpSpPr>
        <p:grpSpPr bwMode="auto">
          <a:xfrm>
            <a:off x="3502025" y="3011488"/>
            <a:ext cx="2413000" cy="457200"/>
            <a:chOff x="1632" y="3024"/>
            <a:chExt cx="960" cy="384"/>
          </a:xfrm>
        </p:grpSpPr>
        <p:sp>
          <p:nvSpPr>
            <p:cNvPr id="36905" name="Oval 23"/>
            <p:cNvSpPr>
              <a:spLocks noChangeArrowheads="1"/>
            </p:cNvSpPr>
            <p:nvPr/>
          </p:nvSpPr>
          <p:spPr bwMode="auto">
            <a:xfrm>
              <a:off x="1632" y="3024"/>
              <a:ext cx="960" cy="384"/>
            </a:xfrm>
            <a:prstGeom prst="ellipse">
              <a:avLst/>
            </a:prstGeom>
            <a:noFill/>
            <a:ln w="9525">
              <a:solidFill>
                <a:schemeClr val="tx1"/>
              </a:solidFill>
              <a:round/>
              <a:headEnd/>
              <a:tailEnd/>
            </a:ln>
          </p:spPr>
          <p:txBody>
            <a:bodyPr wrap="none" anchor="ctr"/>
            <a:lstStyle/>
            <a:p>
              <a:endParaRPr lang="en-US"/>
            </a:p>
          </p:txBody>
        </p:sp>
        <p:sp>
          <p:nvSpPr>
            <p:cNvPr id="36906" name="Text Box 24"/>
            <p:cNvSpPr txBox="1">
              <a:spLocks noChangeArrowheads="1"/>
            </p:cNvSpPr>
            <p:nvPr/>
          </p:nvSpPr>
          <p:spPr bwMode="auto">
            <a:xfrm>
              <a:off x="1728" y="3072"/>
              <a:ext cx="733" cy="244"/>
            </a:xfrm>
            <a:prstGeom prst="rect">
              <a:avLst/>
            </a:prstGeom>
            <a:noFill/>
            <a:ln w="9525">
              <a:noFill/>
              <a:miter lim="800000"/>
              <a:headEnd/>
              <a:tailEnd/>
            </a:ln>
          </p:spPr>
          <p:txBody>
            <a:bodyPr>
              <a:spAutoFit/>
            </a:bodyPr>
            <a:lstStyle/>
            <a:p>
              <a:pPr algn="ctr"/>
              <a:endParaRPr lang="en-US" sz="1300">
                <a:ea typeface="ＭＳ Ｐゴシック" pitchFamily="34" charset="-128"/>
              </a:endParaRPr>
            </a:p>
          </p:txBody>
        </p:sp>
      </p:grpSp>
      <p:grpSp>
        <p:nvGrpSpPr>
          <p:cNvPr id="5" name="Group 25"/>
          <p:cNvGrpSpPr>
            <a:grpSpLocks/>
          </p:cNvGrpSpPr>
          <p:nvPr/>
        </p:nvGrpSpPr>
        <p:grpSpPr bwMode="auto">
          <a:xfrm>
            <a:off x="5461000" y="4214813"/>
            <a:ext cx="2032000" cy="457200"/>
            <a:chOff x="1632" y="3024"/>
            <a:chExt cx="960" cy="384"/>
          </a:xfrm>
        </p:grpSpPr>
        <p:sp>
          <p:nvSpPr>
            <p:cNvPr id="36903" name="Oval 26"/>
            <p:cNvSpPr>
              <a:spLocks noChangeArrowheads="1"/>
            </p:cNvSpPr>
            <p:nvPr/>
          </p:nvSpPr>
          <p:spPr bwMode="auto">
            <a:xfrm>
              <a:off x="1632" y="3024"/>
              <a:ext cx="960" cy="384"/>
            </a:xfrm>
            <a:prstGeom prst="ellipse">
              <a:avLst/>
            </a:prstGeom>
            <a:noFill/>
            <a:ln w="9525">
              <a:solidFill>
                <a:schemeClr val="tx1"/>
              </a:solidFill>
              <a:round/>
              <a:headEnd/>
              <a:tailEnd/>
            </a:ln>
          </p:spPr>
          <p:txBody>
            <a:bodyPr wrap="none" anchor="ctr"/>
            <a:lstStyle/>
            <a:p>
              <a:endParaRPr lang="en-US"/>
            </a:p>
          </p:txBody>
        </p:sp>
        <p:sp>
          <p:nvSpPr>
            <p:cNvPr id="36904" name="Text Box 27"/>
            <p:cNvSpPr txBox="1">
              <a:spLocks noChangeArrowheads="1"/>
            </p:cNvSpPr>
            <p:nvPr/>
          </p:nvSpPr>
          <p:spPr bwMode="auto">
            <a:xfrm>
              <a:off x="1728" y="3072"/>
              <a:ext cx="733" cy="231"/>
            </a:xfrm>
            <a:prstGeom prst="rect">
              <a:avLst/>
            </a:prstGeom>
            <a:noFill/>
            <a:ln w="9525">
              <a:noFill/>
              <a:miter lim="800000"/>
              <a:headEnd/>
              <a:tailEnd/>
            </a:ln>
          </p:spPr>
          <p:txBody>
            <a:bodyPr>
              <a:spAutoFit/>
            </a:bodyPr>
            <a:lstStyle/>
            <a:p>
              <a:pPr algn="ctr"/>
              <a:r>
                <a:rPr lang="en-US" sz="1200">
                  <a:ea typeface="ＭＳ Ｐゴシック" pitchFamily="34" charset="-128"/>
                </a:rPr>
                <a:t>Assessment</a:t>
              </a:r>
            </a:p>
          </p:txBody>
        </p:sp>
      </p:grpSp>
      <p:grpSp>
        <p:nvGrpSpPr>
          <p:cNvPr id="6" name="Group 28"/>
          <p:cNvGrpSpPr>
            <a:grpSpLocks/>
          </p:cNvGrpSpPr>
          <p:nvPr/>
        </p:nvGrpSpPr>
        <p:grpSpPr bwMode="auto">
          <a:xfrm>
            <a:off x="1803400" y="4214813"/>
            <a:ext cx="2032000" cy="457200"/>
            <a:chOff x="1632" y="3024"/>
            <a:chExt cx="960" cy="384"/>
          </a:xfrm>
        </p:grpSpPr>
        <p:sp>
          <p:nvSpPr>
            <p:cNvPr id="36901" name="Oval 29"/>
            <p:cNvSpPr>
              <a:spLocks noChangeArrowheads="1"/>
            </p:cNvSpPr>
            <p:nvPr/>
          </p:nvSpPr>
          <p:spPr bwMode="auto">
            <a:xfrm>
              <a:off x="1632" y="3024"/>
              <a:ext cx="960" cy="384"/>
            </a:xfrm>
            <a:prstGeom prst="ellipse">
              <a:avLst/>
            </a:prstGeom>
            <a:noFill/>
            <a:ln w="9525">
              <a:solidFill>
                <a:schemeClr val="tx1"/>
              </a:solidFill>
              <a:round/>
              <a:headEnd/>
              <a:tailEnd/>
            </a:ln>
          </p:spPr>
          <p:txBody>
            <a:bodyPr wrap="none" anchor="ctr"/>
            <a:lstStyle/>
            <a:p>
              <a:endParaRPr lang="en-US"/>
            </a:p>
          </p:txBody>
        </p:sp>
        <p:sp>
          <p:nvSpPr>
            <p:cNvPr id="36902" name="Text Box 30"/>
            <p:cNvSpPr txBox="1">
              <a:spLocks noChangeArrowheads="1"/>
            </p:cNvSpPr>
            <p:nvPr/>
          </p:nvSpPr>
          <p:spPr bwMode="auto">
            <a:xfrm>
              <a:off x="1728" y="3072"/>
              <a:ext cx="733" cy="231"/>
            </a:xfrm>
            <a:prstGeom prst="rect">
              <a:avLst/>
            </a:prstGeom>
            <a:noFill/>
            <a:ln w="9525">
              <a:noFill/>
              <a:miter lim="800000"/>
              <a:headEnd/>
              <a:tailEnd/>
            </a:ln>
          </p:spPr>
          <p:txBody>
            <a:bodyPr>
              <a:spAutoFit/>
            </a:bodyPr>
            <a:lstStyle/>
            <a:p>
              <a:pPr algn="ctr"/>
              <a:r>
                <a:rPr lang="en-US" sz="1200">
                  <a:ea typeface="ＭＳ Ｐゴシック" pitchFamily="34" charset="-128"/>
                </a:rPr>
                <a:t>Learning Activities</a:t>
              </a:r>
            </a:p>
          </p:txBody>
        </p:sp>
      </p:grpSp>
      <p:sp>
        <p:nvSpPr>
          <p:cNvPr id="36875" name="Oval 31"/>
          <p:cNvSpPr>
            <a:spLocks noChangeArrowheads="1"/>
          </p:cNvSpPr>
          <p:nvPr/>
        </p:nvSpPr>
        <p:spPr bwMode="auto">
          <a:xfrm>
            <a:off x="3657600" y="4811713"/>
            <a:ext cx="2032000" cy="457200"/>
          </a:xfrm>
          <a:prstGeom prst="ellipse">
            <a:avLst/>
          </a:prstGeom>
          <a:noFill/>
          <a:ln w="9525">
            <a:solidFill>
              <a:schemeClr val="tx1"/>
            </a:solidFill>
            <a:round/>
            <a:headEnd/>
            <a:tailEnd/>
          </a:ln>
        </p:spPr>
        <p:txBody>
          <a:bodyPr wrap="none" anchor="ctr"/>
          <a:lstStyle/>
          <a:p>
            <a:endParaRPr lang="en-US"/>
          </a:p>
        </p:txBody>
      </p:sp>
      <p:sp>
        <p:nvSpPr>
          <p:cNvPr id="36876" name="Text Box 32"/>
          <p:cNvSpPr txBox="1">
            <a:spLocks noChangeArrowheads="1"/>
          </p:cNvSpPr>
          <p:nvPr/>
        </p:nvSpPr>
        <p:spPr bwMode="auto">
          <a:xfrm>
            <a:off x="3873500" y="4824413"/>
            <a:ext cx="1625600" cy="457200"/>
          </a:xfrm>
          <a:prstGeom prst="rect">
            <a:avLst/>
          </a:prstGeom>
          <a:noFill/>
          <a:ln w="9525">
            <a:noFill/>
            <a:miter lim="800000"/>
            <a:headEnd/>
            <a:tailEnd/>
          </a:ln>
        </p:spPr>
        <p:txBody>
          <a:bodyPr>
            <a:spAutoFit/>
          </a:bodyPr>
          <a:lstStyle/>
          <a:p>
            <a:pPr algn="ctr"/>
            <a:r>
              <a:rPr lang="en-US" sz="1200">
                <a:ea typeface="ＭＳ Ｐゴシック" pitchFamily="34" charset="-128"/>
              </a:rPr>
              <a:t>Learning Resource Materials</a:t>
            </a:r>
          </a:p>
        </p:txBody>
      </p:sp>
      <p:sp>
        <p:nvSpPr>
          <p:cNvPr id="36877" name="Rectangle 33"/>
          <p:cNvSpPr>
            <a:spLocks noChangeArrowheads="1"/>
          </p:cNvSpPr>
          <p:nvPr/>
        </p:nvSpPr>
        <p:spPr bwMode="auto">
          <a:xfrm>
            <a:off x="4089400" y="3833813"/>
            <a:ext cx="1219200" cy="342900"/>
          </a:xfrm>
          <a:prstGeom prst="rect">
            <a:avLst/>
          </a:prstGeom>
          <a:noFill/>
          <a:ln w="9525">
            <a:solidFill>
              <a:schemeClr val="tx1"/>
            </a:solidFill>
            <a:miter lim="800000"/>
            <a:headEnd/>
            <a:tailEnd/>
          </a:ln>
        </p:spPr>
        <p:txBody>
          <a:bodyPr wrap="none" anchor="ctr"/>
          <a:lstStyle/>
          <a:p>
            <a:endParaRPr lang="en-US"/>
          </a:p>
        </p:txBody>
      </p:sp>
      <p:sp>
        <p:nvSpPr>
          <p:cNvPr id="36878" name="Text Box 34"/>
          <p:cNvSpPr txBox="1">
            <a:spLocks noChangeArrowheads="1"/>
          </p:cNvSpPr>
          <p:nvPr/>
        </p:nvSpPr>
        <p:spPr bwMode="auto">
          <a:xfrm>
            <a:off x="4076700" y="3859213"/>
            <a:ext cx="1219200" cy="320675"/>
          </a:xfrm>
          <a:prstGeom prst="rect">
            <a:avLst/>
          </a:prstGeom>
          <a:noFill/>
          <a:ln w="9525">
            <a:noFill/>
            <a:miter lim="800000"/>
            <a:headEnd/>
            <a:tailEnd/>
          </a:ln>
        </p:spPr>
        <p:txBody>
          <a:bodyPr>
            <a:spAutoFit/>
          </a:bodyPr>
          <a:lstStyle/>
          <a:p>
            <a:pPr algn="ctr">
              <a:spcBef>
                <a:spcPct val="50000"/>
              </a:spcBef>
            </a:pPr>
            <a:r>
              <a:rPr lang="en-US" sz="1500" b="1">
                <a:ea typeface="ＭＳ Ｐゴシック" pitchFamily="34" charset="-128"/>
              </a:rPr>
              <a:t>Learners</a:t>
            </a:r>
          </a:p>
        </p:txBody>
      </p:sp>
      <p:sp>
        <p:nvSpPr>
          <p:cNvPr id="36879" name="Line 35"/>
          <p:cNvSpPr>
            <a:spLocks noChangeShapeType="1"/>
          </p:cNvSpPr>
          <p:nvPr/>
        </p:nvSpPr>
        <p:spPr bwMode="auto">
          <a:xfrm>
            <a:off x="3860800" y="4443413"/>
            <a:ext cx="1625600" cy="0"/>
          </a:xfrm>
          <a:prstGeom prst="line">
            <a:avLst/>
          </a:prstGeom>
          <a:noFill/>
          <a:ln w="9525">
            <a:solidFill>
              <a:schemeClr val="tx1"/>
            </a:solidFill>
            <a:round/>
            <a:headEnd type="triangle" w="med" len="med"/>
            <a:tailEnd type="triangle" w="med" len="med"/>
          </a:ln>
        </p:spPr>
        <p:txBody>
          <a:bodyPr wrap="none" anchor="ctr"/>
          <a:lstStyle/>
          <a:p>
            <a:endParaRPr lang="en-CA"/>
          </a:p>
        </p:txBody>
      </p:sp>
      <p:sp>
        <p:nvSpPr>
          <p:cNvPr id="36880" name="Line 36"/>
          <p:cNvSpPr>
            <a:spLocks noChangeShapeType="1"/>
          </p:cNvSpPr>
          <p:nvPr/>
        </p:nvSpPr>
        <p:spPr bwMode="auto">
          <a:xfrm>
            <a:off x="4699000" y="4214813"/>
            <a:ext cx="0" cy="571500"/>
          </a:xfrm>
          <a:prstGeom prst="line">
            <a:avLst/>
          </a:prstGeom>
          <a:noFill/>
          <a:ln w="9525">
            <a:solidFill>
              <a:schemeClr val="tx1"/>
            </a:solidFill>
            <a:round/>
            <a:headEnd type="triangle" w="med" len="med"/>
            <a:tailEnd type="triangle" w="med" len="med"/>
          </a:ln>
        </p:spPr>
        <p:txBody>
          <a:bodyPr wrap="none" anchor="ctr"/>
          <a:lstStyle/>
          <a:p>
            <a:endParaRPr lang="en-CA"/>
          </a:p>
        </p:txBody>
      </p:sp>
      <p:sp>
        <p:nvSpPr>
          <p:cNvPr id="36881" name="Line 37"/>
          <p:cNvSpPr>
            <a:spLocks noChangeShapeType="1"/>
          </p:cNvSpPr>
          <p:nvPr/>
        </p:nvSpPr>
        <p:spPr bwMode="auto">
          <a:xfrm flipV="1">
            <a:off x="2946400" y="3452813"/>
            <a:ext cx="1016000" cy="685800"/>
          </a:xfrm>
          <a:prstGeom prst="line">
            <a:avLst/>
          </a:prstGeom>
          <a:noFill/>
          <a:ln w="9525">
            <a:solidFill>
              <a:schemeClr val="tx1"/>
            </a:solidFill>
            <a:round/>
            <a:headEnd type="triangle" w="med" len="med"/>
            <a:tailEnd type="triangle" w="med" len="med"/>
          </a:ln>
        </p:spPr>
        <p:txBody>
          <a:bodyPr wrap="none" anchor="ctr"/>
          <a:lstStyle/>
          <a:p>
            <a:endParaRPr lang="en-CA"/>
          </a:p>
        </p:txBody>
      </p:sp>
      <p:sp>
        <p:nvSpPr>
          <p:cNvPr id="36882" name="Line 38"/>
          <p:cNvSpPr>
            <a:spLocks noChangeShapeType="1"/>
          </p:cNvSpPr>
          <p:nvPr/>
        </p:nvSpPr>
        <p:spPr bwMode="auto">
          <a:xfrm flipH="1" flipV="1">
            <a:off x="5384800" y="3452813"/>
            <a:ext cx="1016000" cy="685800"/>
          </a:xfrm>
          <a:prstGeom prst="line">
            <a:avLst/>
          </a:prstGeom>
          <a:noFill/>
          <a:ln w="9525">
            <a:solidFill>
              <a:schemeClr val="tx1"/>
            </a:solidFill>
            <a:round/>
            <a:headEnd type="triangle" w="med" len="med"/>
            <a:tailEnd type="triangle" w="med" len="med"/>
          </a:ln>
        </p:spPr>
        <p:txBody>
          <a:bodyPr wrap="none" anchor="ctr"/>
          <a:lstStyle/>
          <a:p>
            <a:endParaRPr lang="en-CA"/>
          </a:p>
        </p:txBody>
      </p:sp>
      <p:sp>
        <p:nvSpPr>
          <p:cNvPr id="36883" name="Line 39"/>
          <p:cNvSpPr>
            <a:spLocks noChangeShapeType="1"/>
          </p:cNvSpPr>
          <p:nvPr/>
        </p:nvSpPr>
        <p:spPr bwMode="auto">
          <a:xfrm>
            <a:off x="4699000" y="3529013"/>
            <a:ext cx="0" cy="285750"/>
          </a:xfrm>
          <a:prstGeom prst="line">
            <a:avLst/>
          </a:prstGeom>
          <a:noFill/>
          <a:ln w="9525">
            <a:solidFill>
              <a:schemeClr val="tx1"/>
            </a:solidFill>
            <a:round/>
            <a:headEnd type="triangle" w="med" len="med"/>
            <a:tailEnd type="triangle" w="med" len="med"/>
          </a:ln>
        </p:spPr>
        <p:txBody>
          <a:bodyPr wrap="none" anchor="ctr"/>
          <a:lstStyle/>
          <a:p>
            <a:endParaRPr lang="en-CA"/>
          </a:p>
        </p:txBody>
      </p:sp>
      <p:sp>
        <p:nvSpPr>
          <p:cNvPr id="36884" name="Text Box 42"/>
          <p:cNvSpPr txBox="1">
            <a:spLocks noChangeArrowheads="1"/>
          </p:cNvSpPr>
          <p:nvPr/>
        </p:nvSpPr>
        <p:spPr bwMode="auto">
          <a:xfrm>
            <a:off x="3421063" y="5565775"/>
            <a:ext cx="2433637" cy="274638"/>
          </a:xfrm>
          <a:prstGeom prst="rect">
            <a:avLst/>
          </a:prstGeom>
          <a:noFill/>
          <a:ln w="9525">
            <a:noFill/>
            <a:miter lim="800000"/>
            <a:headEnd/>
            <a:tailEnd/>
          </a:ln>
        </p:spPr>
        <p:txBody>
          <a:bodyPr>
            <a:spAutoFit/>
          </a:bodyPr>
          <a:lstStyle/>
          <a:p>
            <a:pPr algn="ctr"/>
            <a:r>
              <a:rPr lang="en-US" sz="1200">
                <a:ea typeface="ＭＳ Ｐゴシック" pitchFamily="34" charset="-128"/>
              </a:rPr>
              <a:t>Learning Principles</a:t>
            </a:r>
          </a:p>
        </p:txBody>
      </p:sp>
      <p:sp>
        <p:nvSpPr>
          <p:cNvPr id="36885" name="Text Box 43"/>
          <p:cNvSpPr txBox="1">
            <a:spLocks noChangeArrowheads="1"/>
          </p:cNvSpPr>
          <p:nvPr/>
        </p:nvSpPr>
        <p:spPr bwMode="auto">
          <a:xfrm>
            <a:off x="5767388" y="5565775"/>
            <a:ext cx="2443162" cy="274638"/>
          </a:xfrm>
          <a:prstGeom prst="rect">
            <a:avLst/>
          </a:prstGeom>
          <a:noFill/>
          <a:ln w="9525">
            <a:noFill/>
            <a:miter lim="800000"/>
            <a:headEnd/>
            <a:tailEnd/>
          </a:ln>
        </p:spPr>
        <p:txBody>
          <a:bodyPr>
            <a:spAutoFit/>
          </a:bodyPr>
          <a:lstStyle/>
          <a:p>
            <a:pPr algn="ctr"/>
            <a:r>
              <a:rPr lang="en-US" sz="1200">
                <a:ea typeface="ＭＳ Ｐゴシック" pitchFamily="34" charset="-128"/>
              </a:rPr>
              <a:t>Design Principles</a:t>
            </a:r>
          </a:p>
        </p:txBody>
      </p:sp>
      <p:sp>
        <p:nvSpPr>
          <p:cNvPr id="36886" name="Text Box 44"/>
          <p:cNvSpPr txBox="1">
            <a:spLocks noChangeArrowheads="1"/>
          </p:cNvSpPr>
          <p:nvPr/>
        </p:nvSpPr>
        <p:spPr bwMode="auto">
          <a:xfrm>
            <a:off x="1395413" y="5543550"/>
            <a:ext cx="1960562" cy="274638"/>
          </a:xfrm>
          <a:prstGeom prst="rect">
            <a:avLst/>
          </a:prstGeom>
          <a:noFill/>
          <a:ln w="9525">
            <a:noFill/>
            <a:miter lim="800000"/>
            <a:headEnd/>
            <a:tailEnd/>
          </a:ln>
        </p:spPr>
        <p:txBody>
          <a:bodyPr>
            <a:spAutoFit/>
          </a:bodyPr>
          <a:lstStyle/>
          <a:p>
            <a:pPr algn="ctr"/>
            <a:r>
              <a:rPr lang="en-US" sz="1200">
                <a:ea typeface="ＭＳ Ｐゴシック" pitchFamily="34" charset="-128"/>
              </a:rPr>
              <a:t>Belief Systems</a:t>
            </a:r>
          </a:p>
        </p:txBody>
      </p:sp>
      <p:sp>
        <p:nvSpPr>
          <p:cNvPr id="36887" name="Line 45"/>
          <p:cNvSpPr>
            <a:spLocks noChangeShapeType="1"/>
          </p:cNvSpPr>
          <p:nvPr/>
        </p:nvSpPr>
        <p:spPr bwMode="auto">
          <a:xfrm>
            <a:off x="4699000" y="2538413"/>
            <a:ext cx="0" cy="400050"/>
          </a:xfrm>
          <a:prstGeom prst="line">
            <a:avLst/>
          </a:prstGeom>
          <a:noFill/>
          <a:ln w="9525">
            <a:solidFill>
              <a:schemeClr val="tx1"/>
            </a:solidFill>
            <a:round/>
            <a:headEnd/>
            <a:tailEnd type="triangle" w="med" len="med"/>
          </a:ln>
        </p:spPr>
        <p:txBody>
          <a:bodyPr wrap="none" anchor="ctr"/>
          <a:lstStyle/>
          <a:p>
            <a:endParaRPr lang="en-CA"/>
          </a:p>
        </p:txBody>
      </p:sp>
      <p:sp>
        <p:nvSpPr>
          <p:cNvPr id="36888" name="Line 46"/>
          <p:cNvSpPr>
            <a:spLocks noChangeShapeType="1"/>
          </p:cNvSpPr>
          <p:nvPr/>
        </p:nvSpPr>
        <p:spPr bwMode="auto">
          <a:xfrm flipH="1">
            <a:off x="3708400" y="4048125"/>
            <a:ext cx="366713" cy="242888"/>
          </a:xfrm>
          <a:prstGeom prst="line">
            <a:avLst/>
          </a:prstGeom>
          <a:noFill/>
          <a:ln w="9525">
            <a:solidFill>
              <a:schemeClr val="tx1"/>
            </a:solidFill>
            <a:round/>
            <a:headEnd type="triangle" w="med" len="med"/>
            <a:tailEnd type="triangle" w="med" len="med"/>
          </a:ln>
        </p:spPr>
        <p:txBody>
          <a:bodyPr/>
          <a:lstStyle/>
          <a:p>
            <a:endParaRPr lang="en-CA"/>
          </a:p>
        </p:txBody>
      </p:sp>
      <p:sp>
        <p:nvSpPr>
          <p:cNvPr id="36889" name="Line 47"/>
          <p:cNvSpPr>
            <a:spLocks noChangeShapeType="1"/>
          </p:cNvSpPr>
          <p:nvPr/>
        </p:nvSpPr>
        <p:spPr bwMode="auto">
          <a:xfrm>
            <a:off x="5321300" y="4035425"/>
            <a:ext cx="393700" cy="220663"/>
          </a:xfrm>
          <a:prstGeom prst="line">
            <a:avLst/>
          </a:prstGeom>
          <a:noFill/>
          <a:ln w="9525">
            <a:solidFill>
              <a:schemeClr val="tx1"/>
            </a:solidFill>
            <a:round/>
            <a:headEnd type="triangle" w="med" len="med"/>
            <a:tailEnd type="triangle" w="med" len="med"/>
          </a:ln>
        </p:spPr>
        <p:txBody>
          <a:bodyPr/>
          <a:lstStyle/>
          <a:p>
            <a:endParaRPr lang="en-CA"/>
          </a:p>
        </p:txBody>
      </p:sp>
      <p:sp>
        <p:nvSpPr>
          <p:cNvPr id="36890" name="Text Box 48"/>
          <p:cNvSpPr txBox="1">
            <a:spLocks noChangeArrowheads="1"/>
          </p:cNvSpPr>
          <p:nvPr/>
        </p:nvSpPr>
        <p:spPr bwMode="auto">
          <a:xfrm>
            <a:off x="854075" y="6232525"/>
            <a:ext cx="8289925" cy="244475"/>
          </a:xfrm>
          <a:prstGeom prst="rect">
            <a:avLst/>
          </a:prstGeom>
          <a:noFill/>
          <a:ln w="9525">
            <a:noFill/>
            <a:miter lim="800000"/>
            <a:headEnd/>
            <a:tailEnd/>
          </a:ln>
        </p:spPr>
        <p:txBody>
          <a:bodyPr>
            <a:spAutoFit/>
          </a:bodyPr>
          <a:lstStyle/>
          <a:p>
            <a:pPr>
              <a:spcBef>
                <a:spcPct val="50000"/>
              </a:spcBef>
            </a:pPr>
            <a:r>
              <a:rPr lang="en-US" sz="1000" dirty="0">
                <a:latin typeface="Tahoma" pitchFamily="34" charset="0"/>
              </a:rPr>
              <a:t>April/07                         Adapted from  Eastern Region Curriculum Development Program:  Aligning and Building Curriculum (ABC)</a:t>
            </a:r>
          </a:p>
        </p:txBody>
      </p:sp>
      <p:sp>
        <p:nvSpPr>
          <p:cNvPr id="36891" name="Rectangle 49"/>
          <p:cNvSpPr>
            <a:spLocks noChangeArrowheads="1"/>
          </p:cNvSpPr>
          <p:nvPr/>
        </p:nvSpPr>
        <p:spPr bwMode="auto">
          <a:xfrm>
            <a:off x="1346200" y="5556250"/>
            <a:ext cx="1981200" cy="285750"/>
          </a:xfrm>
          <a:prstGeom prst="rect">
            <a:avLst/>
          </a:prstGeom>
          <a:noFill/>
          <a:ln w="19050">
            <a:solidFill>
              <a:schemeClr val="tx1"/>
            </a:solidFill>
            <a:miter lim="800000"/>
            <a:headEnd/>
            <a:tailEnd/>
          </a:ln>
        </p:spPr>
        <p:txBody>
          <a:bodyPr wrap="none" anchor="ctr"/>
          <a:lstStyle/>
          <a:p>
            <a:pPr algn="ctr"/>
            <a:endParaRPr lang="en-US" sz="2400"/>
          </a:p>
        </p:txBody>
      </p:sp>
      <p:sp>
        <p:nvSpPr>
          <p:cNvPr id="36892" name="Rectangle 52"/>
          <p:cNvSpPr>
            <a:spLocks noChangeArrowheads="1"/>
          </p:cNvSpPr>
          <p:nvPr/>
        </p:nvSpPr>
        <p:spPr bwMode="auto">
          <a:xfrm>
            <a:off x="3327400" y="5556250"/>
            <a:ext cx="2590800" cy="288925"/>
          </a:xfrm>
          <a:prstGeom prst="rect">
            <a:avLst/>
          </a:prstGeom>
          <a:noFill/>
          <a:ln w="19050">
            <a:solidFill>
              <a:schemeClr val="tx1"/>
            </a:solidFill>
            <a:miter lim="800000"/>
            <a:headEnd/>
            <a:tailEnd/>
          </a:ln>
        </p:spPr>
        <p:txBody>
          <a:bodyPr wrap="none" anchor="ctr"/>
          <a:lstStyle/>
          <a:p>
            <a:pPr algn="ctr"/>
            <a:endParaRPr lang="en-US" sz="1400"/>
          </a:p>
        </p:txBody>
      </p:sp>
      <p:sp>
        <p:nvSpPr>
          <p:cNvPr id="36893" name="Rectangle 54"/>
          <p:cNvSpPr>
            <a:spLocks noChangeArrowheads="1"/>
          </p:cNvSpPr>
          <p:nvPr/>
        </p:nvSpPr>
        <p:spPr bwMode="auto">
          <a:xfrm>
            <a:off x="5916613" y="5556250"/>
            <a:ext cx="2043112" cy="288925"/>
          </a:xfrm>
          <a:prstGeom prst="rect">
            <a:avLst/>
          </a:prstGeom>
          <a:noFill/>
          <a:ln w="19050">
            <a:solidFill>
              <a:schemeClr val="tx1"/>
            </a:solidFill>
            <a:miter lim="800000"/>
            <a:headEnd/>
            <a:tailEnd/>
          </a:ln>
        </p:spPr>
        <p:txBody>
          <a:bodyPr wrap="none" anchor="ctr"/>
          <a:lstStyle/>
          <a:p>
            <a:pPr algn="ctr"/>
            <a:endParaRPr lang="en-US"/>
          </a:p>
        </p:txBody>
      </p:sp>
      <p:sp>
        <p:nvSpPr>
          <p:cNvPr id="36894" name="Line 57"/>
          <p:cNvSpPr>
            <a:spLocks noChangeShapeType="1"/>
          </p:cNvSpPr>
          <p:nvPr/>
        </p:nvSpPr>
        <p:spPr bwMode="auto">
          <a:xfrm flipV="1">
            <a:off x="844550" y="1409700"/>
            <a:ext cx="3813175" cy="1673225"/>
          </a:xfrm>
          <a:prstGeom prst="line">
            <a:avLst/>
          </a:prstGeom>
          <a:noFill/>
          <a:ln w="38100">
            <a:solidFill>
              <a:schemeClr val="tx1"/>
            </a:solidFill>
            <a:round/>
            <a:headEnd/>
            <a:tailEnd/>
          </a:ln>
        </p:spPr>
        <p:txBody>
          <a:bodyPr/>
          <a:lstStyle/>
          <a:p>
            <a:endParaRPr lang="en-CA"/>
          </a:p>
        </p:txBody>
      </p:sp>
      <p:sp>
        <p:nvSpPr>
          <p:cNvPr id="36895" name="Line 58"/>
          <p:cNvSpPr>
            <a:spLocks noChangeShapeType="1"/>
          </p:cNvSpPr>
          <p:nvPr/>
        </p:nvSpPr>
        <p:spPr bwMode="auto">
          <a:xfrm flipH="1" flipV="1">
            <a:off x="4657725" y="1409700"/>
            <a:ext cx="3849688" cy="1689100"/>
          </a:xfrm>
          <a:prstGeom prst="line">
            <a:avLst/>
          </a:prstGeom>
          <a:noFill/>
          <a:ln w="38100">
            <a:solidFill>
              <a:schemeClr val="tx1"/>
            </a:solidFill>
            <a:round/>
            <a:headEnd/>
            <a:tailEnd/>
          </a:ln>
        </p:spPr>
        <p:txBody>
          <a:bodyPr/>
          <a:lstStyle/>
          <a:p>
            <a:endParaRPr lang="en-CA"/>
          </a:p>
        </p:txBody>
      </p:sp>
      <p:sp>
        <p:nvSpPr>
          <p:cNvPr id="36896" name="Line 67"/>
          <p:cNvSpPr>
            <a:spLocks noChangeShapeType="1"/>
          </p:cNvSpPr>
          <p:nvPr/>
        </p:nvSpPr>
        <p:spPr bwMode="auto">
          <a:xfrm>
            <a:off x="1422400" y="2987675"/>
            <a:ext cx="0" cy="1828800"/>
          </a:xfrm>
          <a:prstGeom prst="line">
            <a:avLst/>
          </a:prstGeom>
          <a:noFill/>
          <a:ln w="25400">
            <a:solidFill>
              <a:schemeClr val="tx1"/>
            </a:solidFill>
            <a:round/>
            <a:headEnd/>
            <a:tailEnd/>
          </a:ln>
        </p:spPr>
        <p:txBody>
          <a:bodyPr/>
          <a:lstStyle/>
          <a:p>
            <a:endParaRPr lang="en-CA"/>
          </a:p>
        </p:txBody>
      </p:sp>
      <p:sp>
        <p:nvSpPr>
          <p:cNvPr id="36897" name="Line 68"/>
          <p:cNvSpPr>
            <a:spLocks noChangeShapeType="1"/>
          </p:cNvSpPr>
          <p:nvPr/>
        </p:nvSpPr>
        <p:spPr bwMode="auto">
          <a:xfrm>
            <a:off x="7897813" y="2987675"/>
            <a:ext cx="0" cy="2314575"/>
          </a:xfrm>
          <a:prstGeom prst="line">
            <a:avLst/>
          </a:prstGeom>
          <a:noFill/>
          <a:ln w="25400">
            <a:solidFill>
              <a:schemeClr val="tx1"/>
            </a:solidFill>
            <a:round/>
            <a:headEnd/>
            <a:tailEnd/>
          </a:ln>
        </p:spPr>
        <p:txBody>
          <a:bodyPr/>
          <a:lstStyle/>
          <a:p>
            <a:endParaRPr lang="en-CA"/>
          </a:p>
        </p:txBody>
      </p:sp>
      <p:sp>
        <p:nvSpPr>
          <p:cNvPr id="36898" name="Text Box 69"/>
          <p:cNvSpPr txBox="1">
            <a:spLocks noChangeArrowheads="1"/>
          </p:cNvSpPr>
          <p:nvPr/>
        </p:nvSpPr>
        <p:spPr bwMode="auto">
          <a:xfrm>
            <a:off x="3638550" y="3090863"/>
            <a:ext cx="2103438" cy="274637"/>
          </a:xfrm>
          <a:prstGeom prst="rect">
            <a:avLst/>
          </a:prstGeom>
          <a:noFill/>
          <a:ln w="9525">
            <a:noFill/>
            <a:miter lim="800000"/>
            <a:headEnd/>
            <a:tailEnd/>
          </a:ln>
        </p:spPr>
        <p:txBody>
          <a:bodyPr>
            <a:spAutoFit/>
          </a:bodyPr>
          <a:lstStyle/>
          <a:p>
            <a:pPr algn="ctr"/>
            <a:r>
              <a:rPr lang="en-US" sz="1200"/>
              <a:t>Course Learning Outcomes</a:t>
            </a:r>
          </a:p>
        </p:txBody>
      </p:sp>
      <p:sp>
        <p:nvSpPr>
          <p:cNvPr id="36899" name="Rectangle 71"/>
          <p:cNvSpPr>
            <a:spLocks noChangeArrowheads="1"/>
          </p:cNvSpPr>
          <p:nvPr/>
        </p:nvSpPr>
        <p:spPr bwMode="auto">
          <a:xfrm>
            <a:off x="1354138" y="5280025"/>
            <a:ext cx="1020762" cy="274638"/>
          </a:xfrm>
          <a:prstGeom prst="rect">
            <a:avLst/>
          </a:prstGeom>
          <a:noFill/>
          <a:ln w="9525">
            <a:solidFill>
              <a:schemeClr val="tx1"/>
            </a:solidFill>
            <a:miter lim="800000"/>
            <a:headEnd/>
            <a:tailEnd/>
          </a:ln>
        </p:spPr>
        <p:txBody>
          <a:bodyPr wrap="none" anchor="ctr"/>
          <a:lstStyle/>
          <a:p>
            <a:endParaRPr lang="en-US"/>
          </a:p>
        </p:txBody>
      </p:sp>
      <p:sp>
        <p:nvSpPr>
          <p:cNvPr id="36900" name="Rectangle 72"/>
          <p:cNvSpPr>
            <a:spLocks noChangeArrowheads="1"/>
          </p:cNvSpPr>
          <p:nvPr/>
        </p:nvSpPr>
        <p:spPr bwMode="auto">
          <a:xfrm>
            <a:off x="1347788" y="4972050"/>
            <a:ext cx="290512" cy="306388"/>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to Consider</a:t>
            </a:r>
            <a:endParaRPr lang="en-CA" dirty="0"/>
          </a:p>
        </p:txBody>
      </p:sp>
      <p:sp>
        <p:nvSpPr>
          <p:cNvPr id="3" name="Content Placeholder 2"/>
          <p:cNvSpPr>
            <a:spLocks noGrp="1"/>
          </p:cNvSpPr>
          <p:nvPr>
            <p:ph idx="1"/>
          </p:nvPr>
        </p:nvSpPr>
        <p:spPr/>
        <p:txBody>
          <a:bodyPr/>
          <a:lstStyle/>
          <a:p>
            <a:r>
              <a:rPr lang="en-CA" dirty="0" smtClean="0"/>
              <a:t>What are the components of a comprehensive instructional design plan?</a:t>
            </a:r>
          </a:p>
          <a:p>
            <a:r>
              <a:rPr lang="en-CA" dirty="0" smtClean="0"/>
              <a:t>What premises underline the instructional design process?</a:t>
            </a:r>
          </a:p>
          <a:p>
            <a:r>
              <a:rPr lang="en-CA" dirty="0" smtClean="0"/>
              <a:t>What benefits can result from applying the instructional design process?</a:t>
            </a:r>
          </a:p>
          <a:p>
            <a:r>
              <a:rPr lang="en-CA" dirty="0" smtClean="0"/>
              <a:t>What is the value of instructional design to teachers?</a:t>
            </a:r>
          </a:p>
          <a:p>
            <a:r>
              <a:rPr lang="en-CA" dirty="0" smtClean="0"/>
              <a:t>What is the relationship between instructional design and human-performance technology?</a:t>
            </a:r>
            <a:endParaRPr lang="en-CA" dirty="0"/>
          </a:p>
        </p:txBody>
      </p:sp>
      <p:sp>
        <p:nvSpPr>
          <p:cNvPr id="4" name="Slide Number Placeholder 3"/>
          <p:cNvSpPr>
            <a:spLocks noGrp="1"/>
          </p:cNvSpPr>
          <p:nvPr>
            <p:ph type="sldNum" sz="quarter" idx="12"/>
          </p:nvPr>
        </p:nvSpPr>
        <p:spPr/>
        <p:txBody>
          <a:bodyPr/>
          <a:lstStyle/>
          <a:p>
            <a:fld id="{189D6E0F-0500-4782-9E97-AC903CEFAEDE}" type="slidenum">
              <a:rPr lang="en-CA" smtClean="0"/>
              <a:pPr/>
              <a:t>2</a:t>
            </a:fld>
            <a:endParaRPr lang="en-CA"/>
          </a:p>
        </p:txBody>
      </p:sp>
      <p:sp>
        <p:nvSpPr>
          <p:cNvPr id="5" name="Footer Placeholder 4"/>
          <p:cNvSpPr>
            <a:spLocks noGrp="1"/>
          </p:cNvSpPr>
          <p:nvPr>
            <p:ph type="ftr" sz="quarter" idx="11"/>
          </p:nvPr>
        </p:nvSpPr>
        <p:spPr/>
        <p:txBody>
          <a:bodyPr/>
          <a:lstStyle/>
          <a:p>
            <a:r>
              <a:rPr lang="en-CA" smtClean="0"/>
              <a:t>Dr. Joseph Mior</a:t>
            </a:r>
            <a:endParaRPr lang="en-CA"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 of Instructional Design</a:t>
            </a:r>
            <a:endParaRPr lang="en-CA" dirty="0"/>
          </a:p>
        </p:txBody>
      </p:sp>
      <p:sp>
        <p:nvSpPr>
          <p:cNvPr id="3" name="Content Placeholder 2"/>
          <p:cNvSpPr>
            <a:spLocks noGrp="1"/>
          </p:cNvSpPr>
          <p:nvPr>
            <p:ph idx="1"/>
          </p:nvPr>
        </p:nvSpPr>
        <p:spPr/>
        <p:txBody>
          <a:bodyPr/>
          <a:lstStyle/>
          <a:p>
            <a:r>
              <a:rPr lang="en-CA" dirty="0" smtClean="0"/>
              <a:t>To make learning more efficient and effective</a:t>
            </a:r>
          </a:p>
          <a:p>
            <a:r>
              <a:rPr lang="en-CA" dirty="0" smtClean="0"/>
              <a:t>To make learning less difficult</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3</a:t>
            </a:fld>
            <a:endParaRPr lang="en-CA"/>
          </a:p>
        </p:txBody>
      </p:sp>
      <p:pic>
        <p:nvPicPr>
          <p:cNvPr id="7" name="Picture 6" descr="Easel.jpg"/>
          <p:cNvPicPr>
            <a:picLocks noChangeAspect="1"/>
          </p:cNvPicPr>
          <p:nvPr/>
        </p:nvPicPr>
        <p:blipFill>
          <a:blip r:embed="rId3" cstate="print"/>
          <a:stretch>
            <a:fillRect/>
          </a:stretch>
        </p:blipFill>
        <p:spPr>
          <a:xfrm>
            <a:off x="2857488" y="3435858"/>
            <a:ext cx="2857520" cy="29261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FFFF99"/>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FFFF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45587_80347645.jpg"/>
          <p:cNvPicPr>
            <a:picLocks noChangeAspect="1"/>
          </p:cNvPicPr>
          <p:nvPr/>
        </p:nvPicPr>
        <p:blipFill>
          <a:blip r:embed="rId3" cstate="print">
            <a:lum bright="-40000"/>
          </a:blip>
          <a:stretch>
            <a:fillRect/>
          </a:stretch>
        </p:blipFill>
        <p:spPr>
          <a:xfrm>
            <a:off x="0" y="0"/>
            <a:ext cx="9144000" cy="6858000"/>
          </a:xfrm>
          <a:prstGeom prst="rect">
            <a:avLst/>
          </a:prstGeom>
        </p:spPr>
      </p:pic>
      <p:sp>
        <p:nvSpPr>
          <p:cNvPr id="2" name="Title 1"/>
          <p:cNvSpPr>
            <a:spLocks noGrp="1"/>
          </p:cNvSpPr>
          <p:nvPr>
            <p:ph type="title"/>
          </p:nvPr>
        </p:nvSpPr>
        <p:spPr>
          <a:xfrm>
            <a:off x="500034" y="500042"/>
            <a:ext cx="8229600" cy="1143000"/>
          </a:xfrm>
        </p:spPr>
        <p:txBody>
          <a:bodyPr/>
          <a:lstStyle/>
          <a:p>
            <a:r>
              <a:rPr lang="en-CA" dirty="0" smtClean="0"/>
              <a:t>Instructor vs. Designer</a:t>
            </a:r>
            <a:endParaRPr lang="en-CA" dirty="0"/>
          </a:p>
        </p:txBody>
      </p:sp>
      <p:sp>
        <p:nvSpPr>
          <p:cNvPr id="3" name="Content Placeholder 2"/>
          <p:cNvSpPr>
            <a:spLocks noGrp="1"/>
          </p:cNvSpPr>
          <p:nvPr>
            <p:ph idx="1"/>
          </p:nvPr>
        </p:nvSpPr>
        <p:spPr>
          <a:xfrm>
            <a:off x="457200" y="1785926"/>
            <a:ext cx="8229600" cy="4389120"/>
          </a:xfrm>
        </p:spPr>
        <p:txBody>
          <a:bodyPr/>
          <a:lstStyle/>
          <a:p>
            <a:r>
              <a:rPr lang="en-CA" dirty="0" smtClean="0"/>
              <a:t>Subject-matter expert or instructor approaches course design from content perspective of what to cover.</a:t>
            </a:r>
          </a:p>
          <a:p>
            <a:r>
              <a:rPr lang="en-CA" dirty="0" smtClean="0"/>
              <a:t>Instructional designer approaches the task by first defining the problem and then determining what knowledge and skills are needed to solve the problem.</a:t>
            </a:r>
          </a:p>
          <a:p>
            <a:r>
              <a:rPr lang="en-CA" dirty="0" smtClean="0"/>
              <a:t>Instructional design process focuses on what the learner “needs to know”.</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4</a:t>
            </a:fld>
            <a:endParaRPr lang="en-CA"/>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45587_80347645.jpg"/>
          <p:cNvPicPr>
            <a:picLocks noChangeAspect="1"/>
          </p:cNvPicPr>
          <p:nvPr/>
        </p:nvPicPr>
        <p:blipFill>
          <a:blip r:embed="rId3" cstate="print">
            <a:lum bright="-40000"/>
          </a:blip>
          <a:stretch>
            <a:fillRect/>
          </a:stretch>
        </p:blipFill>
        <p:spPr>
          <a:xfrm>
            <a:off x="0" y="0"/>
            <a:ext cx="9144000" cy="6858000"/>
          </a:xfrm>
          <a:prstGeom prst="rect">
            <a:avLst/>
          </a:prstGeom>
        </p:spPr>
      </p:pic>
      <p:sp>
        <p:nvSpPr>
          <p:cNvPr id="2" name="Title 1"/>
          <p:cNvSpPr>
            <a:spLocks noGrp="1"/>
          </p:cNvSpPr>
          <p:nvPr>
            <p:ph type="title"/>
          </p:nvPr>
        </p:nvSpPr>
        <p:spPr>
          <a:xfrm>
            <a:off x="500034" y="500042"/>
            <a:ext cx="8229600" cy="1143000"/>
          </a:xfrm>
        </p:spPr>
        <p:txBody>
          <a:bodyPr/>
          <a:lstStyle/>
          <a:p>
            <a:r>
              <a:rPr lang="en-CA" dirty="0" smtClean="0"/>
              <a:t>Education vs. Training</a:t>
            </a:r>
            <a:endParaRPr lang="en-CA" dirty="0"/>
          </a:p>
        </p:txBody>
      </p:sp>
      <p:sp>
        <p:nvSpPr>
          <p:cNvPr id="3" name="Content Placeholder 2"/>
          <p:cNvSpPr>
            <a:spLocks noGrp="1"/>
          </p:cNvSpPr>
          <p:nvPr>
            <p:ph idx="1"/>
          </p:nvPr>
        </p:nvSpPr>
        <p:spPr>
          <a:xfrm>
            <a:off x="457200" y="1785926"/>
            <a:ext cx="8229600" cy="4389120"/>
          </a:xfrm>
        </p:spPr>
        <p:txBody>
          <a:bodyPr/>
          <a:lstStyle/>
          <a:p>
            <a:r>
              <a:rPr lang="en-CA" dirty="0" smtClean="0"/>
              <a:t>Both are concerned with learning.</a:t>
            </a:r>
          </a:p>
          <a:p>
            <a:r>
              <a:rPr lang="en-CA" dirty="0" smtClean="0"/>
              <a:t>One of the goals of formal education is to prepare an individual to be a contributing member of society.</a:t>
            </a:r>
          </a:p>
          <a:p>
            <a:r>
              <a:rPr lang="en-CA" dirty="0" smtClean="0"/>
              <a:t>Focus is quite broad.</a:t>
            </a:r>
          </a:p>
          <a:p>
            <a:r>
              <a:rPr lang="en-CA" dirty="0" smtClean="0"/>
              <a:t>Training in organizational setting is defined by the information need to perform a specific task or related tasks.</a:t>
            </a:r>
            <a:endParaRPr lang="en-CA" dirty="0"/>
          </a:p>
        </p:txBody>
      </p:sp>
      <p:sp>
        <p:nvSpPr>
          <p:cNvPr id="4" name="Footer Placeholder 3"/>
          <p:cNvSpPr>
            <a:spLocks noGrp="1"/>
          </p:cNvSpPr>
          <p:nvPr>
            <p:ph type="ftr" sz="quarter" idx="11"/>
          </p:nvPr>
        </p:nvSpPr>
        <p:spPr/>
        <p:txBody>
          <a:bodyPr/>
          <a:lstStyle/>
          <a:p>
            <a:r>
              <a:rPr lang="en-CA" dirty="0"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5</a:t>
            </a:fld>
            <a:endParaRPr lang="en-CA"/>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54"/>
            <a:ext cx="8229600" cy="1143000"/>
          </a:xfrm>
        </p:spPr>
        <p:txBody>
          <a:bodyPr>
            <a:normAutofit fontScale="90000"/>
          </a:bodyPr>
          <a:lstStyle/>
          <a:p>
            <a:r>
              <a:rPr lang="en-CA" dirty="0" smtClean="0"/>
              <a:t>Academic Education and </a:t>
            </a:r>
            <a:br>
              <a:rPr lang="en-CA" dirty="0" smtClean="0"/>
            </a:br>
            <a:r>
              <a:rPr lang="en-CA" dirty="0" smtClean="0"/>
              <a:t>Training Programs</a:t>
            </a:r>
            <a:endParaRPr lang="en-CA" dirty="0"/>
          </a:p>
        </p:txBody>
      </p:sp>
      <p:sp>
        <p:nvSpPr>
          <p:cNvPr id="3" name="Content Placeholder 2"/>
          <p:cNvSpPr>
            <a:spLocks noGrp="1"/>
          </p:cNvSpPr>
          <p:nvPr>
            <p:ph idx="1"/>
          </p:nvPr>
        </p:nvSpPr>
        <p:spPr>
          <a:xfrm>
            <a:off x="457200" y="2897532"/>
            <a:ext cx="8229600" cy="4389120"/>
          </a:xfrm>
        </p:spPr>
        <p:txBody>
          <a:bodyPr/>
          <a:lstStyle/>
          <a:p>
            <a:r>
              <a:rPr lang="en-CA" dirty="0" smtClean="0"/>
              <a:t>Specific job training tends to have precise, immediate requirements with identifiable and often measureable outcomes.</a:t>
            </a:r>
          </a:p>
          <a:p>
            <a:pPr>
              <a:buNone/>
            </a:pPr>
            <a:endParaRPr lang="en-CA" dirty="0" smtClean="0"/>
          </a:p>
          <a:p>
            <a:r>
              <a:rPr lang="en-CA" dirty="0" smtClean="0"/>
              <a:t>Formal education tends to have broader purposes and more generalized objectives.</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6</a:t>
            </a:fld>
            <a:endParaRPr lang="en-CA"/>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Instructional Design?</a:t>
            </a:r>
            <a:endParaRPr lang="en-CA" dirty="0"/>
          </a:p>
        </p:txBody>
      </p:sp>
      <p:sp>
        <p:nvSpPr>
          <p:cNvPr id="3" name="Content Placeholder 2"/>
          <p:cNvSpPr>
            <a:spLocks noGrp="1"/>
          </p:cNvSpPr>
          <p:nvPr>
            <p:ph idx="1"/>
          </p:nvPr>
        </p:nvSpPr>
        <p:spPr/>
        <p:txBody>
          <a:bodyPr/>
          <a:lstStyle/>
          <a:p>
            <a:r>
              <a:rPr lang="en-CA" dirty="0" smtClean="0"/>
              <a:t>Using a systematic design process</a:t>
            </a:r>
          </a:p>
          <a:p>
            <a:r>
              <a:rPr lang="en-CA" dirty="0" smtClean="0"/>
              <a:t>Based on what we know about:</a:t>
            </a:r>
          </a:p>
          <a:p>
            <a:pPr lvl="1"/>
            <a:r>
              <a:rPr lang="en-CA" dirty="0" smtClean="0"/>
              <a:t>Learning theories</a:t>
            </a:r>
          </a:p>
          <a:p>
            <a:pPr lvl="1"/>
            <a:r>
              <a:rPr lang="en-CA" dirty="0" smtClean="0"/>
              <a:t>Information technology</a:t>
            </a:r>
          </a:p>
          <a:p>
            <a:pPr lvl="1"/>
            <a:r>
              <a:rPr lang="en-CA" dirty="0" smtClean="0"/>
              <a:t>Systematic analysis</a:t>
            </a:r>
          </a:p>
          <a:p>
            <a:pPr lvl="1"/>
            <a:r>
              <a:rPr lang="en-CA" dirty="0" smtClean="0"/>
              <a:t>Educational research</a:t>
            </a:r>
          </a:p>
          <a:p>
            <a:pPr lvl="1"/>
            <a:r>
              <a:rPr lang="en-CA" dirty="0" smtClean="0"/>
              <a:t>Management methods</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7</a:t>
            </a:fld>
            <a:endParaRPr lang="en-CA"/>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 Approach Focus</a:t>
            </a:r>
            <a:endParaRPr lang="en-CA" dirty="0"/>
          </a:p>
        </p:txBody>
      </p:sp>
      <p:sp>
        <p:nvSpPr>
          <p:cNvPr id="3" name="Content Placeholder 2"/>
          <p:cNvSpPr>
            <a:spLocks noGrp="1"/>
          </p:cNvSpPr>
          <p:nvPr>
            <p:ph idx="1"/>
          </p:nvPr>
        </p:nvSpPr>
        <p:spPr/>
        <p:txBody>
          <a:bodyPr/>
          <a:lstStyle/>
          <a:p>
            <a:r>
              <a:rPr lang="en-CA" dirty="0" smtClean="0"/>
              <a:t>What level of readiness do individual students need for achieving the objectives?</a:t>
            </a:r>
          </a:p>
          <a:p>
            <a:r>
              <a:rPr lang="en-CA" dirty="0" smtClean="0"/>
              <a:t>What instructional strategies are most appropriate in terms of objectives and learner characteristics?</a:t>
            </a:r>
          </a:p>
          <a:p>
            <a:r>
              <a:rPr lang="en-CA" dirty="0" smtClean="0"/>
              <a:t>What technology or other resources are most suitable?</a:t>
            </a:r>
          </a:p>
          <a:p>
            <a:r>
              <a:rPr lang="en-CA" dirty="0" smtClean="0"/>
              <a:t>What support is need for successful learning?</a:t>
            </a:r>
          </a:p>
          <a:p>
            <a:r>
              <a:rPr lang="en-CA" dirty="0" smtClean="0"/>
              <a:t>How is achievement of objectives measured?</a:t>
            </a:r>
          </a:p>
          <a:p>
            <a:r>
              <a:rPr lang="en-CA" dirty="0" smtClean="0"/>
              <a:t>What revisions are necessary?</a:t>
            </a:r>
            <a:endParaRPr lang="en-CA" dirty="0"/>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8</a:t>
            </a:fld>
            <a:endParaRPr lang="en-CA"/>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m reel3.jpg"/>
          <p:cNvPicPr>
            <a:picLocks noChangeAspect="1"/>
          </p:cNvPicPr>
          <p:nvPr/>
        </p:nvPicPr>
        <p:blipFill>
          <a:blip r:embed="rId3" cstate="print">
            <a:lum bright="-40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dirty="0" smtClean="0"/>
              <a:t>Instructional Development</a:t>
            </a:r>
            <a:endParaRPr lang="en-CA" dirty="0"/>
          </a:p>
        </p:txBody>
      </p:sp>
      <p:sp>
        <p:nvSpPr>
          <p:cNvPr id="3" name="Content Placeholder 2"/>
          <p:cNvSpPr>
            <a:spLocks noGrp="1"/>
          </p:cNvSpPr>
          <p:nvPr>
            <p:ph idx="1"/>
          </p:nvPr>
        </p:nvSpPr>
        <p:spPr/>
        <p:txBody>
          <a:bodyPr/>
          <a:lstStyle/>
          <a:p>
            <a:r>
              <a:rPr lang="en-CA" dirty="0" smtClean="0"/>
              <a:t>The production process</a:t>
            </a:r>
          </a:p>
          <a:p>
            <a:r>
              <a:rPr lang="en-CA" dirty="0" smtClean="0"/>
              <a:t>The translation of the instructional design plan into instructional material such as </a:t>
            </a:r>
          </a:p>
          <a:p>
            <a:pPr lvl="1"/>
            <a:r>
              <a:rPr lang="en-CA" dirty="0" smtClean="0"/>
              <a:t>Print</a:t>
            </a:r>
          </a:p>
          <a:p>
            <a:pPr lvl="1"/>
            <a:r>
              <a:rPr lang="en-CA" dirty="0" smtClean="0"/>
              <a:t>Video</a:t>
            </a:r>
          </a:p>
          <a:p>
            <a:pPr lvl="1"/>
            <a:r>
              <a:rPr lang="en-CA" dirty="0" smtClean="0"/>
              <a:t>Multimedia</a:t>
            </a:r>
          </a:p>
        </p:txBody>
      </p:sp>
      <p:sp>
        <p:nvSpPr>
          <p:cNvPr id="4" name="Footer Placeholder 3"/>
          <p:cNvSpPr>
            <a:spLocks noGrp="1"/>
          </p:cNvSpPr>
          <p:nvPr>
            <p:ph type="ftr" sz="quarter" idx="11"/>
          </p:nvPr>
        </p:nvSpPr>
        <p:spPr/>
        <p:txBody>
          <a:bodyPr/>
          <a:lstStyle/>
          <a:p>
            <a:r>
              <a:rPr lang="en-CA" smtClean="0"/>
              <a:t>Dr. Joseph Mior</a:t>
            </a:r>
            <a:endParaRPr lang="en-CA" dirty="0"/>
          </a:p>
        </p:txBody>
      </p:sp>
      <p:sp>
        <p:nvSpPr>
          <p:cNvPr id="5" name="Slide Number Placeholder 4"/>
          <p:cNvSpPr>
            <a:spLocks noGrp="1"/>
          </p:cNvSpPr>
          <p:nvPr>
            <p:ph type="sldNum" sz="quarter" idx="12"/>
          </p:nvPr>
        </p:nvSpPr>
        <p:spPr/>
        <p:txBody>
          <a:bodyPr/>
          <a:lstStyle/>
          <a:p>
            <a:fld id="{189D6E0F-0500-4782-9E97-AC903CEFAEDE}" type="slidenum">
              <a:rPr lang="en-CA" smtClean="0"/>
              <a:pPr/>
              <a:t>9</a:t>
            </a:fld>
            <a:endParaRPr lang="en-CA"/>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1080</Words>
  <Application>Microsoft Office PowerPoint</Application>
  <PresentationFormat>On-screen Show (4:3)</PresentationFormat>
  <Paragraphs>193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Introduction to the Instructional Design Process</vt:lpstr>
      <vt:lpstr>Questions to Consider</vt:lpstr>
      <vt:lpstr>Goal of Instructional Design</vt:lpstr>
      <vt:lpstr>Instructor vs. Designer</vt:lpstr>
      <vt:lpstr>Education vs. Training</vt:lpstr>
      <vt:lpstr>Academic Education and  Training Programs</vt:lpstr>
      <vt:lpstr>What is Instructional Design?</vt:lpstr>
      <vt:lpstr>ID Approach Focus</vt:lpstr>
      <vt:lpstr>Instructional Development</vt:lpstr>
      <vt:lpstr>Instructional Design Premises</vt:lpstr>
      <vt:lpstr>Instructional Design Premises</vt:lpstr>
      <vt:lpstr>Instructional Design Premises</vt:lpstr>
      <vt:lpstr>Design Model Framework for Systematic Instructional Planning</vt:lpstr>
      <vt:lpstr>Four Fundamental Questions</vt:lpstr>
      <vt:lpstr>Design Model</vt:lpstr>
      <vt:lpstr>PowerPoint Presentation</vt:lpstr>
      <vt:lpstr>Evaluation</vt:lpstr>
      <vt:lpstr>Answering the Critics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Instructional Design Process</dc:title>
  <dc:creator>Joe Mior</dc:creator>
  <cp:lastModifiedBy>Joe Mior</cp:lastModifiedBy>
  <cp:revision>1</cp:revision>
  <dcterms:modified xsi:type="dcterms:W3CDTF">2014-04-25T14:06:44Z</dcterms:modified>
</cp:coreProperties>
</file>